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2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1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972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57303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75994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732532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표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>
            <a:extLst>
              <a:ext uri="{FF2B5EF4-FFF2-40B4-BE49-F238E27FC236}">
                <a16:creationId xmlns:a16="http://schemas.microsoft.com/office/drawing/2014/main" id="{2DAA6E3F-CB6A-41BC-A8B9-243A334661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152466" y="6587083"/>
            <a:ext cx="571499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1pPr>
            <a:lvl2pPr marL="742950" indent="-285750"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2pPr>
            <a:lvl3pPr marL="1143000" indent="-228600"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3pPr>
            <a:lvl4pPr marL="1600200" indent="-228600"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4pPr>
            <a:lvl5pPr marL="2057400" indent="-228600"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10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defRPr>
            </a:lvl9pPr>
          </a:lstStyle>
          <a:p>
            <a:pPr algn="r">
              <a:defRPr/>
            </a:pPr>
            <a:fld id="{371AED8C-1471-44F1-B8CC-F9D9D15DC8FC}" type="slidenum">
              <a:rPr lang="en-US" altLang="ko-KR" sz="900" b="1" smtClean="0">
                <a:solidFill>
                  <a:schemeClr val="tx1">
                    <a:lumMod val="95000"/>
                    <a:lumOff val="5000"/>
                  </a:schemeClr>
                </a:solidFill>
                <a:latin typeface="+mn-ea"/>
                <a:ea typeface="+mn-ea"/>
              </a:rPr>
              <a:pPr algn="r">
                <a:defRPr/>
              </a:pPr>
              <a:t>‹#›</a:t>
            </a:fld>
            <a:endParaRPr lang="en-US" altLang="ko-KR" sz="900" b="1" dirty="0">
              <a:solidFill>
                <a:schemeClr val="tx1">
                  <a:lumMod val="95000"/>
                  <a:lumOff val="5000"/>
                </a:schemeClr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8423949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6306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279290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46369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5334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42396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334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569693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87991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76AE5-14B1-4EA8-A302-912D81480896}" type="datetimeFigureOut">
              <a:rPr lang="ko-KR" altLang="en-US" smtClean="0"/>
              <a:t>2025-05-27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E9470-31C4-4C58-8EC4-901BEF71A23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68286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4">
            <a:extLst>
              <a:ext uri="{FF2B5EF4-FFF2-40B4-BE49-F238E27FC236}">
                <a16:creationId xmlns:a16="http://schemas.microsoft.com/office/drawing/2014/main" id="{EB7E2519-7479-48BC-B63E-954AAC517507}"/>
              </a:ext>
            </a:extLst>
          </p:cNvPr>
          <p:cNvSpPr txBox="1">
            <a:spLocks/>
          </p:cNvSpPr>
          <p:nvPr/>
        </p:nvSpPr>
        <p:spPr>
          <a:xfrm>
            <a:off x="273051" y="1861331"/>
            <a:ext cx="9359950" cy="1423654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  <a:defRPr/>
            </a:pPr>
            <a:r>
              <a:rPr lang="ko-KR" altLang="en-US" sz="2000" b="1" dirty="0">
                <a:solidFill>
                  <a:srgbClr val="000000"/>
                </a:solidFill>
              </a:rPr>
              <a:t>고덕</a:t>
            </a:r>
            <a:r>
              <a:rPr lang="en-US" altLang="ko-KR" sz="2000" b="1" dirty="0">
                <a:solidFill>
                  <a:srgbClr val="000000"/>
                </a:solidFill>
              </a:rPr>
              <a:t> A4BL </a:t>
            </a:r>
            <a:r>
              <a:rPr lang="ko-KR" altLang="en-US" sz="2000" b="1" dirty="0">
                <a:solidFill>
                  <a:srgbClr val="000000"/>
                </a:solidFill>
              </a:rPr>
              <a:t>분양주택</a:t>
            </a:r>
            <a:endParaRPr lang="en-US" altLang="ko-KR" sz="2000" b="1" dirty="0"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None/>
              <a:defRPr/>
            </a:pPr>
            <a:r>
              <a:rPr lang="ko-KR" altLang="en-US" sz="2000" b="1" dirty="0">
                <a:solidFill>
                  <a:srgbClr val="000000"/>
                </a:solidFill>
              </a:rPr>
              <a:t>고덕</a:t>
            </a:r>
            <a:r>
              <a:rPr lang="en-US" altLang="ko-KR" sz="2000" b="1" dirty="0">
                <a:solidFill>
                  <a:srgbClr val="000000"/>
                </a:solidFill>
              </a:rPr>
              <a:t> </a:t>
            </a:r>
            <a:r>
              <a:rPr lang="ko-KR" altLang="en-US" sz="2000" b="1" dirty="0" err="1">
                <a:solidFill>
                  <a:srgbClr val="000000"/>
                </a:solidFill>
              </a:rPr>
              <a:t>자연앤</a:t>
            </a:r>
            <a:r>
              <a:rPr lang="ko-KR" altLang="en-US" sz="2000" b="1" dirty="0">
                <a:solidFill>
                  <a:srgbClr val="000000"/>
                </a:solidFill>
              </a:rPr>
              <a:t> </a:t>
            </a:r>
            <a:r>
              <a:rPr lang="ko-KR" altLang="en-US" sz="2000" b="1" dirty="0" err="1">
                <a:solidFill>
                  <a:srgbClr val="000000"/>
                </a:solidFill>
              </a:rPr>
              <a:t>하우스디</a:t>
            </a:r>
            <a:endParaRPr lang="en-US" altLang="ko-KR" sz="2000" b="1" dirty="0">
              <a:solidFill>
                <a:srgbClr val="000000"/>
              </a:solidFill>
            </a:endParaRPr>
          </a:p>
          <a:p>
            <a:pPr marL="0" indent="0" algn="ctr">
              <a:lnSpc>
                <a:spcPct val="150000"/>
              </a:lnSpc>
              <a:buNone/>
              <a:defRPr/>
            </a:pPr>
            <a:endParaRPr lang="en-US" altLang="ko-KR" sz="2000" b="1" dirty="0">
              <a:solidFill>
                <a:srgbClr val="000000"/>
              </a:solidFill>
            </a:endParaRPr>
          </a:p>
          <a:p>
            <a:pPr marL="0" indent="0" algn="ctr">
              <a:buNone/>
              <a:defRPr/>
            </a:pPr>
            <a:r>
              <a:rPr lang="en-US" altLang="ko-KR" sz="1401" b="1" dirty="0">
                <a:solidFill>
                  <a:srgbClr val="000000"/>
                </a:solidFill>
              </a:rPr>
              <a:t>2025.05.</a:t>
            </a:r>
            <a:endParaRPr lang="ko-KR" altLang="en-US" sz="1401" b="1" dirty="0">
              <a:solidFill>
                <a:srgbClr val="000000"/>
              </a:solidFill>
            </a:endParaRPr>
          </a:p>
        </p:txBody>
      </p:sp>
      <p:sp>
        <p:nvSpPr>
          <p:cNvPr id="3" name="직사각형 2">
            <a:extLst>
              <a:ext uri="{FF2B5EF4-FFF2-40B4-BE49-F238E27FC236}">
                <a16:creationId xmlns:a16="http://schemas.microsoft.com/office/drawing/2014/main" id="{466AA43E-6CED-4414-8447-28FA24280AB4}"/>
              </a:ext>
            </a:extLst>
          </p:cNvPr>
          <p:cNvSpPr/>
          <p:nvPr/>
        </p:nvSpPr>
        <p:spPr>
          <a:xfrm>
            <a:off x="9525508" y="6633356"/>
            <a:ext cx="180020" cy="144016"/>
          </a:xfrm>
          <a:prstGeom prst="rect">
            <a:avLst/>
          </a:prstGeom>
          <a:solidFill>
            <a:schemeClr val="bg1"/>
          </a:solidFill>
          <a:ln w="1905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algn="ctr"/>
            <a:endParaRPr lang="ko-KR" altLang="en-US" sz="1801"/>
          </a:p>
        </p:txBody>
      </p:sp>
    </p:spTree>
    <p:extLst>
      <p:ext uri="{BB962C8B-B14F-4D97-AF65-F5344CB8AC3E}">
        <p14:creationId xmlns:p14="http://schemas.microsoft.com/office/powerpoint/2010/main" val="32281582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텍스트 개체 틀 4">
            <a:extLst>
              <a:ext uri="{FF2B5EF4-FFF2-40B4-BE49-F238E27FC236}">
                <a16:creationId xmlns:a16="http://schemas.microsoft.com/office/drawing/2014/main" id="{4D944F50-6163-474F-9861-33D81F025E96}"/>
              </a:ext>
            </a:extLst>
          </p:cNvPr>
          <p:cNvSpPr txBox="1">
            <a:spLocks/>
          </p:cNvSpPr>
          <p:nvPr/>
        </p:nvSpPr>
        <p:spPr>
          <a:xfrm>
            <a:off x="297113" y="688385"/>
            <a:ext cx="9359950" cy="614390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  <a:defRPr/>
            </a:pPr>
            <a:r>
              <a:rPr lang="ko-KR" altLang="en-US" sz="1401" b="1" dirty="0">
                <a:solidFill>
                  <a:srgbClr val="000000"/>
                </a:solidFill>
              </a:rPr>
              <a:t>고덕국제화지구 內 </a:t>
            </a:r>
            <a:r>
              <a:rPr lang="en-US" altLang="ko-KR" sz="1401" b="1" dirty="0">
                <a:solidFill>
                  <a:srgbClr val="000000"/>
                </a:solidFill>
              </a:rPr>
              <a:t>A4BL </a:t>
            </a:r>
            <a:r>
              <a:rPr lang="ko-KR" altLang="en-US" sz="1401" b="1" dirty="0">
                <a:solidFill>
                  <a:srgbClr val="000000"/>
                </a:solidFill>
              </a:rPr>
              <a:t>지하 </a:t>
            </a:r>
            <a:r>
              <a:rPr lang="en-US" altLang="ko-KR" sz="1401" b="1" dirty="0">
                <a:solidFill>
                  <a:srgbClr val="000000"/>
                </a:solidFill>
              </a:rPr>
              <a:t>1</a:t>
            </a:r>
            <a:r>
              <a:rPr lang="ko-KR" altLang="en-US" sz="1401" b="1" dirty="0">
                <a:solidFill>
                  <a:srgbClr val="000000"/>
                </a:solidFill>
              </a:rPr>
              <a:t>층</a:t>
            </a:r>
            <a:r>
              <a:rPr lang="en-US" altLang="ko-KR" sz="1401" b="1" dirty="0">
                <a:solidFill>
                  <a:srgbClr val="000000"/>
                </a:solidFill>
              </a:rPr>
              <a:t>~</a:t>
            </a:r>
            <a:r>
              <a:rPr lang="ko-KR" altLang="en-US" sz="1401" b="1" dirty="0">
                <a:solidFill>
                  <a:srgbClr val="000000"/>
                </a:solidFill>
              </a:rPr>
              <a:t>지상 </a:t>
            </a:r>
            <a:r>
              <a:rPr lang="en-US" altLang="ko-KR" sz="1401" b="1" dirty="0">
                <a:solidFill>
                  <a:srgbClr val="000000"/>
                </a:solidFill>
              </a:rPr>
              <a:t>23</a:t>
            </a:r>
            <a:r>
              <a:rPr lang="ko-KR" altLang="en-US" sz="1401" b="1" dirty="0">
                <a:solidFill>
                  <a:srgbClr val="000000"/>
                </a:solidFill>
              </a:rPr>
              <a:t>층</a:t>
            </a:r>
            <a:r>
              <a:rPr lang="en-US" altLang="ko-KR" sz="1401" b="1" dirty="0">
                <a:solidFill>
                  <a:srgbClr val="000000"/>
                </a:solidFill>
              </a:rPr>
              <a:t>, 7</a:t>
            </a:r>
            <a:r>
              <a:rPr lang="ko-KR" altLang="en-US" sz="1401" b="1" dirty="0" err="1">
                <a:solidFill>
                  <a:srgbClr val="000000"/>
                </a:solidFill>
              </a:rPr>
              <a:t>개동</a:t>
            </a:r>
            <a:r>
              <a:rPr lang="ko-KR" altLang="en-US" sz="1401" b="1" dirty="0">
                <a:solidFill>
                  <a:srgbClr val="000000"/>
                </a:solidFill>
              </a:rPr>
              <a:t> 규모 총 </a:t>
            </a:r>
            <a:r>
              <a:rPr lang="en-US" altLang="ko-KR" sz="1401" b="1" dirty="0">
                <a:solidFill>
                  <a:srgbClr val="000000"/>
                </a:solidFill>
              </a:rPr>
              <a:t>517</a:t>
            </a:r>
            <a:r>
              <a:rPr lang="ko-KR" altLang="en-US" sz="1401" b="1" dirty="0">
                <a:solidFill>
                  <a:srgbClr val="000000"/>
                </a:solidFill>
              </a:rPr>
              <a:t>세대 </a:t>
            </a:r>
          </a:p>
          <a:p>
            <a:pPr marL="0" indent="0">
              <a:buNone/>
              <a:defRPr/>
            </a:pPr>
            <a:r>
              <a:rPr lang="ko-KR" altLang="en-US" sz="1401" b="1" dirty="0">
                <a:solidFill>
                  <a:srgbClr val="000000"/>
                </a:solidFill>
              </a:rPr>
              <a:t>전용면적 </a:t>
            </a:r>
            <a:r>
              <a:rPr lang="en-US" altLang="ko-KR" sz="1401" b="1" dirty="0">
                <a:solidFill>
                  <a:srgbClr val="000000"/>
                </a:solidFill>
              </a:rPr>
              <a:t>84</a:t>
            </a:r>
            <a:r>
              <a:rPr lang="ko-KR" altLang="en-US" sz="1401" b="1" dirty="0">
                <a:solidFill>
                  <a:srgbClr val="000000"/>
                </a:solidFill>
              </a:rPr>
              <a:t>㎡ </a:t>
            </a:r>
            <a:r>
              <a:rPr lang="en-US" altLang="ko-KR" sz="1401" b="1" dirty="0">
                <a:solidFill>
                  <a:srgbClr val="000000"/>
                </a:solidFill>
              </a:rPr>
              <a:t>~ 98</a:t>
            </a:r>
            <a:r>
              <a:rPr lang="ko-KR" altLang="en-US" sz="1401" b="1" dirty="0">
                <a:solidFill>
                  <a:srgbClr val="000000"/>
                </a:solidFill>
              </a:rPr>
              <a:t>㎡</a:t>
            </a:r>
            <a:r>
              <a:rPr lang="en-US" altLang="ko-KR" sz="1401" b="1" dirty="0">
                <a:solidFill>
                  <a:srgbClr val="000000"/>
                </a:solidFill>
              </a:rPr>
              <a:t>(4</a:t>
            </a:r>
            <a:r>
              <a:rPr lang="ko-KR" altLang="en-US" sz="1401" b="1" dirty="0">
                <a:solidFill>
                  <a:srgbClr val="000000"/>
                </a:solidFill>
              </a:rPr>
              <a:t>개 타입</a:t>
            </a:r>
            <a:r>
              <a:rPr lang="en-US" altLang="ko-KR" sz="1401" b="1" dirty="0">
                <a:solidFill>
                  <a:srgbClr val="000000"/>
                </a:solidFill>
              </a:rPr>
              <a:t>)</a:t>
            </a:r>
            <a:r>
              <a:rPr lang="ko-KR" altLang="en-US" sz="1401" b="1" dirty="0">
                <a:solidFill>
                  <a:srgbClr val="000000"/>
                </a:solidFill>
              </a:rPr>
              <a:t> 구성 </a:t>
            </a:r>
            <a:r>
              <a:rPr lang="en-US" altLang="ko-KR" sz="1401" b="1" dirty="0">
                <a:solidFill>
                  <a:srgbClr val="000000"/>
                </a:solidFill>
              </a:rPr>
              <a:t>/ </a:t>
            </a:r>
            <a:r>
              <a:rPr lang="ko-KR" altLang="en-US" sz="1401" b="1" dirty="0">
                <a:solidFill>
                  <a:srgbClr val="000000"/>
                </a:solidFill>
              </a:rPr>
              <a:t>공공과 민간이 결합된 민간참여 주택건설사업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7585E29-C6F4-41DC-B49B-DAE3770F7F3F}"/>
              </a:ext>
            </a:extLst>
          </p:cNvPr>
          <p:cNvSpPr txBox="1"/>
          <p:nvPr/>
        </p:nvSpPr>
        <p:spPr>
          <a:xfrm>
            <a:off x="297113" y="302455"/>
            <a:ext cx="2087662" cy="261610"/>
          </a:xfrm>
          <a:prstGeom prst="rect">
            <a:avLst/>
          </a:prstGeom>
          <a:solidFill>
            <a:srgbClr val="000066"/>
          </a:solidFill>
        </p:spPr>
        <p:txBody>
          <a:bodyPr wrap="square" rtlCol="0" anchor="ctr">
            <a:spAutoFit/>
          </a:bodyPr>
          <a:lstStyle/>
          <a:p>
            <a:pPr defTabSz="914423">
              <a:defRPr/>
            </a:pPr>
            <a:r>
              <a:rPr lang="en-US" altLang="ko-KR" sz="1100" b="1" dirty="0">
                <a:solidFill>
                  <a:prstClr val="white"/>
                </a:solidFill>
                <a:latin typeface="맑은 고딕" pitchFamily="50" charset="-127"/>
                <a:ea typeface="맑은 고딕" panose="020B0503020000020004" pitchFamily="50" charset="-127"/>
                <a:cs typeface="Arial" pitchFamily="34" charset="0"/>
              </a:rPr>
              <a:t>1. </a:t>
            </a:r>
            <a:r>
              <a:rPr lang="ko-KR" altLang="en-US" sz="1100" b="1" dirty="0">
                <a:solidFill>
                  <a:prstClr val="white"/>
                </a:solidFill>
                <a:latin typeface="맑은 고딕" pitchFamily="50" charset="-127"/>
                <a:ea typeface="맑은 고딕" panose="020B0503020000020004" pitchFamily="50" charset="-127"/>
                <a:cs typeface="Arial" pitchFamily="34" charset="0"/>
              </a:rPr>
              <a:t>사업개요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D91E14E-F4EB-4B64-B1D6-F3D90AD2E525}"/>
              </a:ext>
            </a:extLst>
          </p:cNvPr>
          <p:cNvSpPr txBox="1">
            <a:spLocks/>
          </p:cNvSpPr>
          <p:nvPr/>
        </p:nvSpPr>
        <p:spPr>
          <a:xfrm>
            <a:off x="288724" y="1350091"/>
            <a:ext cx="4499732" cy="271881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/>
              <a:t>■</a:t>
            </a:r>
            <a:r>
              <a:rPr lang="en-US" altLang="ko-KR" b="1" dirty="0"/>
              <a:t> </a:t>
            </a:r>
            <a:r>
              <a:rPr lang="ko-KR" altLang="en-US" b="1" dirty="0"/>
              <a:t>사업개요</a:t>
            </a:r>
          </a:p>
        </p:txBody>
      </p:sp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B75D5EB3-260B-4D90-B84D-0DF7485375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8406598"/>
              </p:ext>
            </p:extLst>
          </p:nvPr>
        </p:nvGraphicFramePr>
        <p:xfrm>
          <a:off x="272225" y="4816306"/>
          <a:ext cx="4516232" cy="14060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8070">
                  <a:extLst>
                    <a:ext uri="{9D8B030D-6E8A-4147-A177-3AD203B41FA5}">
                      <a16:colId xmlns:a16="http://schemas.microsoft.com/office/drawing/2014/main" val="1286183097"/>
                    </a:ext>
                  </a:extLst>
                </a:gridCol>
                <a:gridCol w="3508162">
                  <a:extLst>
                    <a:ext uri="{9D8B030D-6E8A-4147-A177-3AD203B41FA5}">
                      <a16:colId xmlns:a16="http://schemas.microsoft.com/office/drawing/2014/main" val="2326635063"/>
                    </a:ext>
                  </a:extLst>
                </a:gridCol>
              </a:tblGrid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구분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내용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31690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대지위치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경기도 평택시 고덕동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1858-2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번지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(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고덕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A4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블록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)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7105619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대지면적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34,125.000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㎡</a:t>
                      </a:r>
                      <a:endParaRPr lang="en-US" altLang="ko-KR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2312563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지역지구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제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3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종 일반주거지역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,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지구단위계획구역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고덕국제화지구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)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0865126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건축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연면적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6,466.3956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㎡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/ 85,656.0797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㎡</a:t>
                      </a:r>
                      <a:endParaRPr lang="en-US" altLang="ko-KR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9712999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 err="1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용적율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/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건폐율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179.9300% / 19.1200%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5884507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단지규모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지하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1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층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~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지상 최고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23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층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, 7</a:t>
                      </a:r>
                      <a:r>
                        <a:rPr lang="ko-KR" altLang="en-US" sz="900" b="0" kern="1200" baseline="0" dirty="0" err="1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개동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/ 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공동주택 </a:t>
                      </a: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517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세대</a:t>
                      </a: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9552852"/>
                  </a:ext>
                </a:extLst>
              </a:tr>
              <a:tr h="175755">
                <a:tc>
                  <a:txBody>
                    <a:bodyPr/>
                    <a:lstStyle/>
                    <a:p>
                      <a:pPr algn="ctr" fontAlgn="ctr"/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주차대수</a:t>
                      </a:r>
                    </a:p>
                  </a:txBody>
                  <a:tcPr marL="9525" marR="9525" marT="9525" marB="0" anchor="ctr">
                    <a:lnL w="12700" cmpd="sng">
                      <a:noFill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〮 780</a:t>
                      </a:r>
                      <a:r>
                        <a:rPr lang="ko-KR" altLang="en-US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"/>
                        </a:rPr>
                        <a:t>대</a:t>
                      </a:r>
                    </a:p>
                  </a:txBody>
                  <a:tcPr marL="36000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63607411"/>
                  </a:ext>
                </a:extLst>
              </a:tr>
            </a:tbl>
          </a:graphicData>
        </a:graphic>
      </p:graphicFrame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DF31A39D-E18B-4D1D-8085-3208FEF00D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72455766"/>
              </p:ext>
            </p:extLst>
          </p:nvPr>
        </p:nvGraphicFramePr>
        <p:xfrm>
          <a:off x="5146243" y="1633684"/>
          <a:ext cx="4499734" cy="30956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72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05670">
                  <a:extLst>
                    <a:ext uri="{9D8B030D-6E8A-4147-A177-3AD203B41FA5}">
                      <a16:colId xmlns:a16="http://schemas.microsoft.com/office/drawing/2014/main" val="2461293601"/>
                    </a:ext>
                  </a:extLst>
                </a:gridCol>
                <a:gridCol w="1080121">
                  <a:extLst>
                    <a:ext uri="{9D8B030D-6E8A-4147-A177-3AD203B41FA5}">
                      <a16:colId xmlns:a16="http://schemas.microsoft.com/office/drawing/2014/main" val="821859496"/>
                    </a:ext>
                  </a:extLst>
                </a:gridCol>
                <a:gridCol w="1116124">
                  <a:extLst>
                    <a:ext uri="{9D8B030D-6E8A-4147-A177-3AD203B41FA5}">
                      <a16:colId xmlns:a16="http://schemas.microsoft.com/office/drawing/2014/main" val="1218008446"/>
                    </a:ext>
                  </a:extLst>
                </a:gridCol>
                <a:gridCol w="1140521">
                  <a:extLst>
                    <a:ext uri="{9D8B030D-6E8A-4147-A177-3AD203B41FA5}">
                      <a16:colId xmlns:a16="http://schemas.microsoft.com/office/drawing/2014/main" val="4094362621"/>
                    </a:ext>
                  </a:extLst>
                </a:gridCol>
              </a:tblGrid>
              <a:tr h="148826">
                <a:tc rowSpan="2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구 분</a:t>
                      </a: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타 입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전용면적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공급면적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900" b="1" kern="1200" baseline="0" dirty="0" err="1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세대수</a:t>
                      </a:r>
                      <a:endParaRPr lang="ko-KR" altLang="en-US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bg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1418383"/>
                  </a:ext>
                </a:extLst>
              </a:tr>
              <a:tr h="148826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bg1"/>
                          </a:solidFill>
                          <a:latin typeface="+mn-ea"/>
                          <a:ea typeface="+mn-ea"/>
                          <a:cs typeface="+mn-cs"/>
                        </a:rPr>
                        <a:t>㎡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0253F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8829010"/>
                  </a:ext>
                </a:extLst>
              </a:tr>
              <a:tr h="525558">
                <a:tc rowSpan="4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국민</a:t>
                      </a:r>
                      <a:endParaRPr lang="en-US" altLang="ko-KR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주택</a:t>
                      </a:r>
                      <a:endParaRPr lang="en-US" altLang="ko-KR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84A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84.8941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/>
                        <a:t>108.7009</a:t>
                      </a:r>
                      <a:endParaRPr lang="ko-KR" altLang="en-US" sz="9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45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8052">
                <a:tc vMerge="1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endParaRPr lang="ko-KR" alt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84B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84.8325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/>
                        <a:t>108.7484</a:t>
                      </a:r>
                      <a:endParaRPr lang="ko-KR" altLang="en-US" sz="9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900" dirty="0"/>
                        <a:t>234</a:t>
                      </a:r>
                      <a:endParaRPr lang="ko-KR" altLang="en-US" sz="9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endParaRPr lang="ko-KR" altLang="en-US" sz="900" b="0" kern="1200" dirty="0">
                        <a:solidFill>
                          <a:schemeClr val="tx1"/>
                        </a:solidFill>
                        <a:latin typeface="+mn-ea"/>
                        <a:ea typeface="+mn-ea"/>
                        <a:cs typeface="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84C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84.8977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/>
                        <a:t>109.5055</a:t>
                      </a:r>
                      <a:endParaRPr lang="ko-KR" altLang="en-US" sz="900" dirty="0"/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49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87014">
                <a:tc vMerge="1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endParaRPr lang="en-US" altLang="ko-KR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소계</a:t>
                      </a: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328</a:t>
                      </a:r>
                      <a:endParaRPr lang="ko-KR" altLang="en-US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4228009"/>
                  </a:ext>
                </a:extLst>
              </a:tr>
              <a:tr h="397062">
                <a:tc rowSpan="2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민영</a:t>
                      </a:r>
                      <a:endParaRPr lang="en-US" altLang="ko-KR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주택</a:t>
                      </a: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98</a:t>
                      </a:r>
                      <a:endParaRPr lang="ko-KR" altLang="en-US" sz="900" b="0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ko-KR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98.7952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900" dirty="0"/>
                        <a:t>125.9618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0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189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28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ctr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900" b="1" i="0" u="none" strike="noStrike" kern="1200" cap="none" spc="0" normalizeH="0" baseline="0" noProof="0" dirty="0">
                          <a:ln>
                            <a:solidFill>
                              <a:prstClr val="white">
                                <a:alpha val="0"/>
                              </a:prstClr>
                            </a:solidFill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소계</a:t>
                      </a:r>
                      <a:endParaRPr kumimoji="0" lang="en-US" altLang="ko-KR" sz="900" b="1" i="0" u="none" strike="noStrike" kern="1200" cap="none" spc="0" normalizeH="0" baseline="0" noProof="0" dirty="0">
                        <a:ln>
                          <a:solidFill>
                            <a:prstClr val="white">
                              <a:alpha val="0"/>
                            </a:prstClr>
                          </a:solidFill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189</a:t>
                      </a:r>
                      <a:endParaRPr lang="ko-KR" altLang="en-US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622548"/>
                  </a:ext>
                </a:extLst>
              </a:tr>
              <a:tr h="328223">
                <a:tc gridSpan="4"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ko-KR" altLang="en-US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합계</a:t>
                      </a:r>
                    </a:p>
                  </a:txBody>
                  <a:tcPr marL="0" marR="0" marT="0" marB="0"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1" hangingPunct="1">
                        <a:lnSpc>
                          <a:spcPct val="100000"/>
                        </a:lnSpc>
                      </a:pPr>
                      <a:r>
                        <a:rPr lang="en-US" altLang="ko-KR" sz="900" b="1" kern="1200" baseline="0" dirty="0">
                          <a:ln>
                            <a:solidFill>
                              <a:schemeClr val="bg1">
                                <a:alpha val="0"/>
                              </a:schemeClr>
                            </a:solidFill>
                          </a:ln>
                          <a:solidFill>
                            <a:schemeClr val="tx1"/>
                          </a:solidFill>
                          <a:latin typeface="+mn-ea"/>
                          <a:ea typeface="+mn-ea"/>
                          <a:cs typeface="+mn-cs"/>
                        </a:rPr>
                        <a:t>517</a:t>
                      </a:r>
                      <a:endParaRPr lang="ko-KR" altLang="en-US" sz="900" b="1" kern="1200" baseline="0" dirty="0">
                        <a:ln>
                          <a:solidFill>
                            <a:schemeClr val="bg1">
                              <a:alpha val="0"/>
                            </a:schemeClr>
                          </a:solidFill>
                        </a:ln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90694775"/>
                  </a:ext>
                </a:extLst>
              </a:tr>
            </a:tbl>
          </a:graphicData>
        </a:graphic>
      </p:graphicFrame>
      <p:cxnSp>
        <p:nvCxnSpPr>
          <p:cNvPr id="7" name="직선 연결선 6">
            <a:extLst>
              <a:ext uri="{FF2B5EF4-FFF2-40B4-BE49-F238E27FC236}">
                <a16:creationId xmlns:a16="http://schemas.microsoft.com/office/drawing/2014/main" id="{4E422790-B051-462E-803A-F33490EC1B0F}"/>
              </a:ext>
            </a:extLst>
          </p:cNvPr>
          <p:cNvCxnSpPr/>
          <p:nvPr/>
        </p:nvCxnSpPr>
        <p:spPr>
          <a:xfrm>
            <a:off x="297114" y="1263864"/>
            <a:ext cx="9345650" cy="0"/>
          </a:xfrm>
          <a:prstGeom prst="line">
            <a:avLst/>
          </a:prstGeom>
          <a:ln w="635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텍스트 개체 틀 3">
            <a:extLst>
              <a:ext uri="{FF2B5EF4-FFF2-40B4-BE49-F238E27FC236}">
                <a16:creationId xmlns:a16="http://schemas.microsoft.com/office/drawing/2014/main" id="{DD77A645-39B0-4F7A-A382-6DC73A08D99F}"/>
              </a:ext>
            </a:extLst>
          </p:cNvPr>
          <p:cNvSpPr txBox="1">
            <a:spLocks/>
          </p:cNvSpPr>
          <p:nvPr/>
        </p:nvSpPr>
        <p:spPr>
          <a:xfrm>
            <a:off x="5143031" y="1350091"/>
            <a:ext cx="4499732" cy="271881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/>
              <a:t>■</a:t>
            </a:r>
            <a:r>
              <a:rPr lang="en-US" altLang="ko-KR" b="1" dirty="0"/>
              <a:t> </a:t>
            </a:r>
            <a:r>
              <a:rPr lang="ko-KR" altLang="en-US" b="1" dirty="0"/>
              <a:t>공급면적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541B25-6649-4502-89C8-816070B492DD}"/>
              </a:ext>
            </a:extLst>
          </p:cNvPr>
          <p:cNvSpPr txBox="1"/>
          <p:nvPr/>
        </p:nvSpPr>
        <p:spPr>
          <a:xfrm>
            <a:off x="297113" y="6248140"/>
            <a:ext cx="8761102" cy="257626"/>
          </a:xfrm>
          <a:prstGeom prst="rect">
            <a:avLst/>
          </a:prstGeom>
        </p:spPr>
        <p:txBody>
          <a:bodyPr wrap="square" lIns="0" tIns="36000" rIns="36000" bIns="36000" rtlCol="0">
            <a:spAutoFit/>
          </a:bodyPr>
          <a:lstStyle/>
          <a:p>
            <a:pPr latinLnBrk="0"/>
            <a:r>
              <a:rPr lang="en-US" altLang="ko-KR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※ </a:t>
            </a:r>
            <a:r>
              <a:rPr lang="ko-KR" altLang="en-US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상기 이미지는 소비자의 이해를 돕기 위해 제작된 것이므로</a:t>
            </a:r>
            <a:r>
              <a:rPr lang="en-US" altLang="ko-KR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, </a:t>
            </a:r>
            <a:r>
              <a:rPr lang="ko-KR" altLang="en-US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실제와 다소 차이가 있을 수 있습니다</a:t>
            </a:r>
            <a:r>
              <a:rPr lang="en-US" altLang="ko-KR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</a:p>
          <a:p>
            <a:pPr latinLnBrk="0"/>
            <a:r>
              <a:rPr lang="en-US" altLang="ko-KR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※ </a:t>
            </a:r>
            <a:r>
              <a:rPr lang="ko-KR" altLang="en-US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상기 사업계획은 건축설계변경 또는 그 외의 사유로 변경될 수 있습니다</a:t>
            </a:r>
            <a:r>
              <a:rPr lang="en-US" altLang="ko-KR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.</a:t>
            </a:r>
            <a:r>
              <a:rPr lang="ko-KR" altLang="en-US" sz="601" dirty="0"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rPr>
              <a:t> </a:t>
            </a:r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2225" y="1669283"/>
            <a:ext cx="4516233" cy="2862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754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17585E29-C6F4-41DC-B49B-DAE3770F7F3F}"/>
              </a:ext>
            </a:extLst>
          </p:cNvPr>
          <p:cNvSpPr txBox="1"/>
          <p:nvPr/>
        </p:nvSpPr>
        <p:spPr>
          <a:xfrm>
            <a:off x="288600" y="302455"/>
            <a:ext cx="2195674" cy="261610"/>
          </a:xfrm>
          <a:prstGeom prst="rect">
            <a:avLst/>
          </a:prstGeom>
          <a:solidFill>
            <a:srgbClr val="000066"/>
          </a:solidFill>
        </p:spPr>
        <p:txBody>
          <a:bodyPr wrap="square" rtlCol="0" anchor="ctr">
            <a:spAutoFit/>
          </a:bodyPr>
          <a:lstStyle/>
          <a:p>
            <a:pPr defTabSz="914423">
              <a:defRPr/>
            </a:pPr>
            <a:r>
              <a:rPr lang="en-US" altLang="ko-KR" sz="1100" b="1" dirty="0">
                <a:solidFill>
                  <a:prstClr val="white"/>
                </a:solidFill>
                <a:latin typeface="맑은 고딕" pitchFamily="50" charset="-127"/>
                <a:ea typeface="맑은 고딕" pitchFamily="50" charset="-127"/>
                <a:cs typeface="Arial" pitchFamily="34" charset="0"/>
              </a:rPr>
              <a:t>2. </a:t>
            </a:r>
            <a:r>
              <a:rPr lang="ko-KR" altLang="en-US" sz="1100" b="1" dirty="0">
                <a:solidFill>
                  <a:prstClr val="white"/>
                </a:solidFill>
                <a:latin typeface="맑은 고딕" pitchFamily="50" charset="-127"/>
                <a:ea typeface="맑은 고딕" panose="020B0503020000020004" pitchFamily="50" charset="-127"/>
                <a:cs typeface="Arial" pitchFamily="34" charset="0"/>
              </a:rPr>
              <a:t>단지배치도</a:t>
            </a:r>
          </a:p>
        </p:txBody>
      </p:sp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7D91E14E-F4EB-4B64-B1D6-F3D90AD2E525}"/>
              </a:ext>
            </a:extLst>
          </p:cNvPr>
          <p:cNvSpPr txBox="1">
            <a:spLocks/>
          </p:cNvSpPr>
          <p:nvPr/>
        </p:nvSpPr>
        <p:spPr>
          <a:xfrm>
            <a:off x="280211" y="701676"/>
            <a:ext cx="4499732" cy="271881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/>
              <a:t>■</a:t>
            </a:r>
            <a:r>
              <a:rPr lang="en-US" altLang="ko-KR" b="1" dirty="0"/>
              <a:t> </a:t>
            </a:r>
            <a:r>
              <a:rPr lang="ko-KR" altLang="en-US" b="1" dirty="0"/>
              <a:t>단지배치도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40FF36-220B-4DEA-9050-5166F6A4979E}"/>
              </a:ext>
            </a:extLst>
          </p:cNvPr>
          <p:cNvSpPr txBox="1"/>
          <p:nvPr/>
        </p:nvSpPr>
        <p:spPr>
          <a:xfrm>
            <a:off x="383912" y="6156327"/>
            <a:ext cx="8761102" cy="288147"/>
          </a:xfrm>
          <a:prstGeom prst="rect">
            <a:avLst/>
          </a:prstGeom>
        </p:spPr>
        <p:txBody>
          <a:bodyPr wrap="square" lIns="0" tIns="36000" rIns="36000" bIns="36000" rtlCol="0">
            <a:spAutoFit/>
          </a:bodyPr>
          <a:lstStyle/>
          <a:p>
            <a:pPr latinLnBrk="0"/>
            <a:r>
              <a:rPr lang="en-US" altLang="ko-KR" sz="700" dirty="0">
                <a:latin typeface="+mn-ea"/>
              </a:rPr>
              <a:t>※ </a:t>
            </a:r>
            <a:r>
              <a:rPr lang="ko-KR" altLang="en-US" sz="700" dirty="0">
                <a:latin typeface="+mn-ea"/>
              </a:rPr>
              <a:t>상기 이미지는 소비자의 이해를 돕기 위해 제작된 것이므로</a:t>
            </a:r>
            <a:r>
              <a:rPr lang="en-US" altLang="ko-KR" sz="700" dirty="0">
                <a:latin typeface="+mn-ea"/>
              </a:rPr>
              <a:t>, </a:t>
            </a:r>
            <a:r>
              <a:rPr lang="ko-KR" altLang="en-US" sz="700" dirty="0">
                <a:latin typeface="+mn-ea"/>
              </a:rPr>
              <a:t>실제와 다소 차이가 있을 수 있습니다</a:t>
            </a:r>
            <a:r>
              <a:rPr lang="en-US" altLang="ko-KR" sz="700" dirty="0">
                <a:latin typeface="+mn-ea"/>
              </a:rPr>
              <a:t>.</a:t>
            </a:r>
          </a:p>
          <a:p>
            <a:pPr latinLnBrk="0"/>
            <a:r>
              <a:rPr lang="en-US" altLang="ko-KR" sz="700" dirty="0">
                <a:latin typeface="+mn-ea"/>
              </a:rPr>
              <a:t>※ </a:t>
            </a:r>
            <a:r>
              <a:rPr lang="ko-KR" altLang="en-US" sz="700" dirty="0">
                <a:latin typeface="+mn-ea"/>
              </a:rPr>
              <a:t>상기 </a:t>
            </a:r>
            <a:r>
              <a:rPr lang="ko-KR" altLang="en-US" sz="700" dirty="0" err="1">
                <a:latin typeface="+mn-ea"/>
              </a:rPr>
              <a:t>단지배치도는</a:t>
            </a:r>
            <a:r>
              <a:rPr lang="ko-KR" altLang="en-US" sz="700" dirty="0">
                <a:latin typeface="+mn-ea"/>
              </a:rPr>
              <a:t> 건축설계변경 또는 그 외의 사유로 인해 변경될 수 있습니다</a:t>
            </a:r>
            <a:r>
              <a:rPr lang="en-US" altLang="ko-KR" sz="700" dirty="0">
                <a:latin typeface="+mn-ea"/>
              </a:rPr>
              <a:t>.</a:t>
            </a:r>
            <a:endParaRPr lang="ko-KR" altLang="en-US" sz="700" dirty="0">
              <a:latin typeface="+mn-ea"/>
            </a:endParaRPr>
          </a:p>
        </p:txBody>
      </p:sp>
      <p:pic>
        <p:nvPicPr>
          <p:cNvPr id="8" name="그림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935" y="1069558"/>
            <a:ext cx="9320130" cy="4807714"/>
          </a:xfrm>
          <a:prstGeom prst="rect">
            <a:avLst/>
          </a:prstGeom>
        </p:spPr>
      </p:pic>
      <p:grpSp>
        <p:nvGrpSpPr>
          <p:cNvPr id="4" name="그룹 3">
            <a:extLst>
              <a:ext uri="{FF2B5EF4-FFF2-40B4-BE49-F238E27FC236}">
                <a16:creationId xmlns:a16="http://schemas.microsoft.com/office/drawing/2014/main" id="{4733C5C8-B9DB-40B7-A48C-3B6C9F752DB1}"/>
              </a:ext>
            </a:extLst>
          </p:cNvPr>
          <p:cNvGrpSpPr/>
          <p:nvPr/>
        </p:nvGrpSpPr>
        <p:grpSpPr>
          <a:xfrm>
            <a:off x="8910219" y="1282785"/>
            <a:ext cx="469590" cy="487234"/>
            <a:chOff x="8994158" y="1069558"/>
            <a:chExt cx="496884" cy="487234"/>
          </a:xfrm>
        </p:grpSpPr>
        <p:sp>
          <p:nvSpPr>
            <p:cNvPr id="5" name="자유형: 도형 14">
              <a:extLst>
                <a:ext uri="{FF2B5EF4-FFF2-40B4-BE49-F238E27FC236}">
                  <a16:creationId xmlns:a16="http://schemas.microsoft.com/office/drawing/2014/main" id="{D608244E-BB30-4666-935E-16739E1F2B28}"/>
                </a:ext>
              </a:extLst>
            </p:cNvPr>
            <p:cNvSpPr/>
            <p:nvPr/>
          </p:nvSpPr>
          <p:spPr>
            <a:xfrm>
              <a:off x="8994158" y="1069558"/>
              <a:ext cx="496884" cy="271880"/>
            </a:xfrm>
            <a:custGeom>
              <a:avLst/>
              <a:gdLst>
                <a:gd name="connsiteX0" fmla="*/ 552450 w 1009650"/>
                <a:gd name="connsiteY0" fmla="*/ 0 h 552450"/>
                <a:gd name="connsiteX1" fmla="*/ 0 w 1009650"/>
                <a:gd name="connsiteY1" fmla="*/ 552450 h 552450"/>
                <a:gd name="connsiteX2" fmla="*/ 1009650 w 1009650"/>
                <a:gd name="connsiteY2" fmla="*/ 552450 h 552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9650" h="552450">
                  <a:moveTo>
                    <a:pt x="552450" y="0"/>
                  </a:moveTo>
                  <a:lnTo>
                    <a:pt x="0" y="552450"/>
                  </a:lnTo>
                  <a:lnTo>
                    <a:pt x="1009650" y="552450"/>
                  </a:lnTo>
                </a:path>
              </a:pathLst>
            </a:custGeom>
            <a:noFill/>
            <a:ln w="1905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/>
              <a:endParaRPr lang="ko-KR" altLang="en-US" sz="1801"/>
            </a:p>
          </p:txBody>
        </p:sp>
        <p:cxnSp>
          <p:nvCxnSpPr>
            <p:cNvPr id="6" name="직선 연결선 5">
              <a:extLst>
                <a:ext uri="{FF2B5EF4-FFF2-40B4-BE49-F238E27FC236}">
                  <a16:creationId xmlns:a16="http://schemas.microsoft.com/office/drawing/2014/main" id="{0179F80E-0520-49FE-80ED-13F0E1E125C4}"/>
                </a:ext>
              </a:extLst>
            </p:cNvPr>
            <p:cNvCxnSpPr>
              <a:cxnSpLocks/>
              <a:stCxn id="5" idx="0"/>
            </p:cNvCxnSpPr>
            <p:nvPr/>
          </p:nvCxnSpPr>
          <p:spPr>
            <a:xfrm>
              <a:off x="9266038" y="1069558"/>
              <a:ext cx="0" cy="48723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698450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575" y="916786"/>
            <a:ext cx="8640960" cy="5061150"/>
          </a:xfrm>
          <a:prstGeom prst="rect">
            <a:avLst/>
          </a:prstGeom>
        </p:spPr>
      </p:pic>
      <p:sp>
        <p:nvSpPr>
          <p:cNvPr id="3" name="텍스트 개체 틀 3">
            <a:extLst>
              <a:ext uri="{FF2B5EF4-FFF2-40B4-BE49-F238E27FC236}">
                <a16:creationId xmlns:a16="http://schemas.microsoft.com/office/drawing/2014/main" id="{7D91E14E-F4EB-4B64-B1D6-F3D90AD2E525}"/>
              </a:ext>
            </a:extLst>
          </p:cNvPr>
          <p:cNvSpPr txBox="1">
            <a:spLocks/>
          </p:cNvSpPr>
          <p:nvPr/>
        </p:nvSpPr>
        <p:spPr>
          <a:xfrm>
            <a:off x="282708" y="701676"/>
            <a:ext cx="4499732" cy="271881"/>
          </a:xfrm>
          <a:prstGeom prst="rect">
            <a:avLst/>
          </a:prstGeom>
        </p:spPr>
        <p:txBody>
          <a:bodyPr lIns="0"/>
          <a:lstStyle>
            <a:lvl1pPr marL="342900" indent="-342900" algn="l" defTabSz="914400" rtl="0" eaLnBrk="1" latinLnBrk="1" hangingPunct="1">
              <a:spcBef>
                <a:spcPct val="20000"/>
              </a:spcBef>
              <a:buSzPct val="70000"/>
              <a:buFont typeface="Wingdings" pitchFamily="2" charset="2"/>
              <a:buChar char=""/>
              <a:defRPr kumimoji="1" lang="ko-KR" altLang="en-US" sz="12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11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kumimoji="1" lang="ko-KR" altLang="en-US" sz="10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kumimoji="1" lang="ko-KR" altLang="en-US" sz="900" kern="120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kumimoji="1" lang="ko-KR" altLang="en-US" sz="1400" kern="1200">
                <a:solidFill>
                  <a:schemeClr val="tx1"/>
                </a:solidFill>
                <a:latin typeface="+mn-lt"/>
                <a:ea typeface="돋움" pitchFamily="50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ko-KR" altLang="en-US" b="1" dirty="0"/>
              <a:t>■</a:t>
            </a:r>
            <a:r>
              <a:rPr lang="en-US" altLang="ko-KR" b="1" dirty="0"/>
              <a:t> </a:t>
            </a:r>
            <a:r>
              <a:rPr lang="ko-KR" altLang="en-US" b="1" dirty="0"/>
              <a:t>평면도</a:t>
            </a:r>
          </a:p>
        </p:txBody>
      </p:sp>
    </p:spTree>
    <p:extLst>
      <p:ext uri="{BB962C8B-B14F-4D97-AF65-F5344CB8AC3E}">
        <p14:creationId xmlns:p14="http://schemas.microsoft.com/office/powerpoint/2010/main" val="16942373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2013 - 2022 테마">
  <a:themeElements>
    <a:clrScheme name="Office 2013 - 2022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2013 - 2022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2013 - 2022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</TotalTime>
  <Words>219</Words>
  <Application>Microsoft Office PowerPoint</Application>
  <PresentationFormat>A4 용지(210x297mm)</PresentationFormat>
  <Paragraphs>65</Paragraphs>
  <Slides>4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4</vt:i4>
      </vt:variant>
    </vt:vector>
  </HeadingPairs>
  <TitlesOfParts>
    <vt:vector size="9" baseType="lpstr">
      <vt:lpstr>맑은 고딕</vt:lpstr>
      <vt:lpstr>Arial</vt:lpstr>
      <vt:lpstr>Calibri</vt:lpstr>
      <vt:lpstr>Calibri Light</vt:lpstr>
      <vt:lpstr>Office 2013 - 2022 테마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AdmiN</dc:creator>
  <cp:lastModifiedBy>승환 김</cp:lastModifiedBy>
  <cp:revision>2</cp:revision>
  <dcterms:created xsi:type="dcterms:W3CDTF">2025-05-13T09:37:34Z</dcterms:created>
  <dcterms:modified xsi:type="dcterms:W3CDTF">2025-05-27T00:44:56Z</dcterms:modified>
</cp:coreProperties>
</file>