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0" r:id="rId4"/>
    <p:sldId id="259" r:id="rId5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78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603" userDrawn="1">
          <p15:clr>
            <a:srgbClr val="A4A3A4"/>
          </p15:clr>
        </p15:guide>
        <p15:guide id="4" pos="187" userDrawn="1">
          <p15:clr>
            <a:srgbClr val="A4A3A4"/>
          </p15:clr>
        </p15:guide>
        <p15:guide id="5" pos="41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DAC4"/>
    <a:srgbClr val="00463B"/>
    <a:srgbClr val="00453B"/>
    <a:srgbClr val="A1A0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95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3462" y="120"/>
      </p:cViewPr>
      <p:guideLst>
        <p:guide orient="horz" pos="5978"/>
        <p:guide pos="2160"/>
        <p:guide orient="horz" pos="603"/>
        <p:guide pos="187"/>
        <p:guide pos="41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DE669E21-B63A-484D-BD41-C3604468AD58}"/>
              </a:ext>
            </a:extLst>
          </p:cNvPr>
          <p:cNvSpPr/>
          <p:nvPr userDrawn="1"/>
        </p:nvSpPr>
        <p:spPr>
          <a:xfrm>
            <a:off x="0" y="0"/>
            <a:ext cx="6857999" cy="990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8AA09C0E-76F1-4B86-8D63-C388DC23192C}"/>
              </a:ext>
            </a:extLst>
          </p:cNvPr>
          <p:cNvSpPr/>
          <p:nvPr userDrawn="1"/>
        </p:nvSpPr>
        <p:spPr>
          <a:xfrm>
            <a:off x="175847" y="444500"/>
            <a:ext cx="6506306" cy="9271000"/>
          </a:xfrm>
          <a:prstGeom prst="roundRect">
            <a:avLst>
              <a:gd name="adj" fmla="val 183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7DAAFF72-6B90-4A9C-8045-5D10660319E6}"/>
              </a:ext>
            </a:extLst>
          </p:cNvPr>
          <p:cNvGrpSpPr/>
          <p:nvPr userDrawn="1"/>
        </p:nvGrpSpPr>
        <p:grpSpPr>
          <a:xfrm>
            <a:off x="0" y="1905"/>
            <a:ext cx="6858000" cy="763101"/>
            <a:chOff x="0" y="12700"/>
            <a:chExt cx="7019306" cy="78105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EA1C2309-8724-4BC7-AEE8-78329FD47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2700"/>
              <a:ext cx="779923" cy="781050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58BB3DF1-0E39-4D37-A048-092B98951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923" y="12700"/>
              <a:ext cx="779923" cy="781050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EF10FAA2-2E3F-4133-8EC2-C45594BC7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9846" y="12700"/>
              <a:ext cx="779923" cy="781050"/>
            </a:xfrm>
            <a:prstGeom prst="rect">
              <a:avLst/>
            </a:prstGeom>
          </p:spPr>
        </p:pic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2616442F-1C59-42AE-BC65-E9EFCBD79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9769" y="12700"/>
              <a:ext cx="779923" cy="78105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5EF431E1-2235-4178-901C-ED7554C3B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9691" y="12700"/>
              <a:ext cx="779923" cy="781050"/>
            </a:xfrm>
            <a:prstGeom prst="rect">
              <a:avLst/>
            </a:prstGeom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D09E7C98-6F84-4C01-A2E4-2C25DB417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9614" y="12700"/>
              <a:ext cx="779923" cy="781050"/>
            </a:xfrm>
            <a:prstGeom prst="rect">
              <a:avLst/>
            </a:prstGeom>
          </p:spPr>
        </p:pic>
        <p:pic>
          <p:nvPicPr>
            <p:cNvPr id="14" name="그림 13">
              <a:extLst>
                <a:ext uri="{FF2B5EF4-FFF2-40B4-BE49-F238E27FC236}">
                  <a16:creationId xmlns:a16="http://schemas.microsoft.com/office/drawing/2014/main" id="{02FE00D5-EDF0-4A61-9CAF-275E2C66F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9537" y="12700"/>
              <a:ext cx="779923" cy="781050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49AE5F5F-987F-44F4-8AF0-D1BBE3FE0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9460" y="12700"/>
              <a:ext cx="779923" cy="78105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94898FB9-AC1A-41D5-AC0D-C89A62113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9383" y="12700"/>
              <a:ext cx="779923" cy="781050"/>
            </a:xfrm>
            <a:prstGeom prst="rect">
              <a:avLst/>
            </a:prstGeom>
          </p:spPr>
        </p:pic>
      </p:grpSp>
      <p:sp>
        <p:nvSpPr>
          <p:cNvPr id="17" name="제목 1">
            <a:extLst>
              <a:ext uri="{FF2B5EF4-FFF2-40B4-BE49-F238E27FC236}">
                <a16:creationId xmlns:a16="http://schemas.microsoft.com/office/drawing/2014/main" id="{DD84F6B9-35D5-4D41-9056-60FE16BCD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394" y="425777"/>
            <a:ext cx="3783012" cy="276999"/>
          </a:xfrm>
        </p:spPr>
        <p:txBody>
          <a:bodyPr lIns="72000" tIns="18000" rIns="72000" bIns="18000">
            <a:normAutofit/>
          </a:bodyPr>
          <a:lstStyle>
            <a:lvl1pPr>
              <a:defRPr sz="16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4F2FFD-B0E2-4D58-8BF6-AD876B35D63E}"/>
              </a:ext>
            </a:extLst>
          </p:cNvPr>
          <p:cNvSpPr txBox="1"/>
          <p:nvPr userDrawn="1"/>
        </p:nvSpPr>
        <p:spPr>
          <a:xfrm>
            <a:off x="215625" y="89035"/>
            <a:ext cx="1700319" cy="338554"/>
          </a:xfrm>
          <a:prstGeom prst="rect">
            <a:avLst/>
          </a:prstGeom>
          <a:noFill/>
        </p:spPr>
        <p:txBody>
          <a:bodyPr wrap="none" lIns="72000" rIns="72000" rtlCol="0">
            <a:spAutoFit/>
          </a:bodyPr>
          <a:lstStyle/>
          <a:p>
            <a:r>
              <a:rPr lang="ko-KR" altLang="en-US" sz="16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엘리프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 검단 </a:t>
            </a:r>
            <a:r>
              <a:rPr lang="ko-KR" altLang="en-US" sz="16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포레듀</a:t>
            </a:r>
            <a:endParaRPr lang="ko-KR" altLang="en-US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E9880788-C3EB-4330-A3FD-7E0B91C189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08" t="82191" r="20019" b="6910"/>
          <a:stretch/>
        </p:blipFill>
        <p:spPr>
          <a:xfrm>
            <a:off x="6284914" y="71605"/>
            <a:ext cx="434274" cy="19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360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DE669E21-B63A-484D-BD41-C3604468AD58}"/>
              </a:ext>
            </a:extLst>
          </p:cNvPr>
          <p:cNvSpPr/>
          <p:nvPr userDrawn="1"/>
        </p:nvSpPr>
        <p:spPr>
          <a:xfrm>
            <a:off x="0" y="0"/>
            <a:ext cx="6857999" cy="9906000"/>
          </a:xfrm>
          <a:prstGeom prst="roundRect">
            <a:avLst>
              <a:gd name="adj" fmla="val 240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7DAAFF72-6B90-4A9C-8045-5D10660319E6}"/>
              </a:ext>
            </a:extLst>
          </p:cNvPr>
          <p:cNvGrpSpPr/>
          <p:nvPr userDrawn="1"/>
        </p:nvGrpSpPr>
        <p:grpSpPr>
          <a:xfrm>
            <a:off x="0" y="1905"/>
            <a:ext cx="6858000" cy="763101"/>
            <a:chOff x="0" y="12700"/>
            <a:chExt cx="7019306" cy="781050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EA1C2309-8724-4BC7-AEE8-78329FD478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2700"/>
              <a:ext cx="779923" cy="781050"/>
            </a:xfrm>
            <a:prstGeom prst="rect">
              <a:avLst/>
            </a:prstGeom>
          </p:spPr>
        </p:pic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58BB3DF1-0E39-4D37-A048-092B98951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923" y="12700"/>
              <a:ext cx="779923" cy="781050"/>
            </a:xfrm>
            <a:prstGeom prst="rect">
              <a:avLst/>
            </a:prstGeom>
          </p:spPr>
        </p:pic>
        <p:pic>
          <p:nvPicPr>
            <p:cNvPr id="10" name="그림 9">
              <a:extLst>
                <a:ext uri="{FF2B5EF4-FFF2-40B4-BE49-F238E27FC236}">
                  <a16:creationId xmlns:a16="http://schemas.microsoft.com/office/drawing/2014/main" id="{EF10FAA2-2E3F-4133-8EC2-C45594BC7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9846" y="12700"/>
              <a:ext cx="779923" cy="781050"/>
            </a:xfrm>
            <a:prstGeom prst="rect">
              <a:avLst/>
            </a:prstGeom>
          </p:spPr>
        </p:pic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2616442F-1C59-42AE-BC65-E9EFCBD79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9769" y="12700"/>
              <a:ext cx="779923" cy="78105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5EF431E1-2235-4178-901C-ED7554C3B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9691" y="12700"/>
              <a:ext cx="779923" cy="781050"/>
            </a:xfrm>
            <a:prstGeom prst="rect">
              <a:avLst/>
            </a:prstGeom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D09E7C98-6F84-4C01-A2E4-2C25DB417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9614" y="12700"/>
              <a:ext cx="779923" cy="781050"/>
            </a:xfrm>
            <a:prstGeom prst="rect">
              <a:avLst/>
            </a:prstGeom>
          </p:spPr>
        </p:pic>
        <p:pic>
          <p:nvPicPr>
            <p:cNvPr id="14" name="그림 13">
              <a:extLst>
                <a:ext uri="{FF2B5EF4-FFF2-40B4-BE49-F238E27FC236}">
                  <a16:creationId xmlns:a16="http://schemas.microsoft.com/office/drawing/2014/main" id="{02FE00D5-EDF0-4A61-9CAF-275E2C66F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9537" y="12700"/>
              <a:ext cx="779923" cy="781050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49AE5F5F-987F-44F4-8AF0-D1BBE3FE0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9460" y="12700"/>
              <a:ext cx="779923" cy="78105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94898FB9-AC1A-41D5-AC0D-C89A62113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9383" y="12700"/>
              <a:ext cx="779923" cy="781050"/>
            </a:xfrm>
            <a:prstGeom prst="rect">
              <a:avLst/>
            </a:prstGeom>
          </p:spPr>
        </p:pic>
      </p:grpSp>
      <p:pic>
        <p:nvPicPr>
          <p:cNvPr id="20" name="그림 19">
            <a:extLst>
              <a:ext uri="{FF2B5EF4-FFF2-40B4-BE49-F238E27FC236}">
                <a16:creationId xmlns:a16="http://schemas.microsoft.com/office/drawing/2014/main" id="{E4BB33AF-CE8B-4FF6-A522-D84B35F643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4" t="82338" r="20241" b="5810"/>
          <a:stretch/>
        </p:blipFill>
        <p:spPr>
          <a:xfrm>
            <a:off x="5321300" y="134658"/>
            <a:ext cx="1399783" cy="185754"/>
          </a:xfrm>
          <a:prstGeom prst="rect">
            <a:avLst/>
          </a:prstGeom>
        </p:spPr>
      </p:pic>
      <p:sp>
        <p:nvSpPr>
          <p:cNvPr id="17" name="제목 1">
            <a:extLst>
              <a:ext uri="{FF2B5EF4-FFF2-40B4-BE49-F238E27FC236}">
                <a16:creationId xmlns:a16="http://schemas.microsoft.com/office/drawing/2014/main" id="{DD84F6B9-35D5-4D41-9056-60FE16BCD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394" y="425777"/>
            <a:ext cx="3783012" cy="276999"/>
          </a:xfrm>
        </p:spPr>
        <p:txBody>
          <a:bodyPr lIns="72000" tIns="18000" rIns="72000" bIns="18000">
            <a:normAutofit/>
          </a:bodyPr>
          <a:lstStyle>
            <a:lvl1pPr>
              <a:defRPr sz="160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4F2FFD-B0E2-4D58-8BF6-AD876B35D63E}"/>
              </a:ext>
            </a:extLst>
          </p:cNvPr>
          <p:cNvSpPr txBox="1"/>
          <p:nvPr userDrawn="1"/>
        </p:nvSpPr>
        <p:spPr>
          <a:xfrm>
            <a:off x="215625" y="89035"/>
            <a:ext cx="1700319" cy="338554"/>
          </a:xfrm>
          <a:prstGeom prst="rect">
            <a:avLst/>
          </a:prstGeom>
          <a:noFill/>
        </p:spPr>
        <p:txBody>
          <a:bodyPr wrap="none" lIns="72000" rIns="72000" rtlCol="0">
            <a:spAutoFit/>
          </a:bodyPr>
          <a:lstStyle/>
          <a:p>
            <a:r>
              <a:rPr lang="ko-KR" altLang="en-US" sz="16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엘리프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 검단 </a:t>
            </a:r>
            <a:r>
              <a:rPr lang="ko-KR" altLang="en-US" sz="16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포레듀</a:t>
            </a:r>
            <a:endParaRPr lang="ko-KR" altLang="en-US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0262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720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1EF5B-29E5-487A-BED9-BFCFCE70E4E5}" type="datetimeFigureOut">
              <a:rPr lang="ko-KR" altLang="en-US" smtClean="0"/>
              <a:t>2025-07-01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0A02C-7650-4873-8F95-17CE09CC45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772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3" r:id="rId2"/>
    <p:sldLayoutId id="2147483674" r:id="rId3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E739FD76-D173-4C6F-8AE7-18DB1071D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기관추천 특별공급 </a:t>
            </a:r>
            <a:r>
              <a:rPr lang="ko-KR" altLang="en-US" dirty="0">
                <a:latin typeface="+mj-ea"/>
              </a:rPr>
              <a:t>안내문 </a:t>
            </a:r>
            <a:r>
              <a:rPr lang="en-US" altLang="ko-KR" dirty="0">
                <a:latin typeface="+mj-ea"/>
              </a:rPr>
              <a:t>[1/4]</a:t>
            </a:r>
            <a:endParaRPr lang="ko-KR" altLang="en-US" dirty="0">
              <a:latin typeface="+mj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1470FB-8571-40A3-B958-AA891618CB40}"/>
              </a:ext>
            </a:extLst>
          </p:cNvPr>
          <p:cNvSpPr txBox="1"/>
          <p:nvPr/>
        </p:nvSpPr>
        <p:spPr>
          <a:xfrm>
            <a:off x="314324" y="4591202"/>
            <a:ext cx="890111" cy="276999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>
            <a:defPPr>
              <a:defRPr lang="en-US"/>
            </a:defPPr>
            <a:lvl1pPr defTabSz="914400" latinLnBrk="1">
              <a:defRPr sz="120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  <a:cs typeface="Arial" panose="020B0604020202020204" pitchFamily="34" charset="0"/>
              </a:defRPr>
            </a:lvl1pPr>
          </a:lstStyle>
          <a:p>
            <a:r>
              <a:rPr lang="en-US" altLang="ko-KR" dirty="0"/>
              <a:t>1. </a:t>
            </a:r>
            <a:r>
              <a:rPr lang="ko-KR" altLang="en-US" dirty="0"/>
              <a:t>공급 개요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57934D6-04E7-4439-BBE0-4F67FAE0767B}"/>
              </a:ext>
            </a:extLst>
          </p:cNvPr>
          <p:cNvSpPr/>
          <p:nvPr/>
        </p:nvSpPr>
        <p:spPr>
          <a:xfrm>
            <a:off x="296511" y="1542204"/>
            <a:ext cx="6264977" cy="2868424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3825" lvl="0" indent="-123825" defTabSz="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n"/>
            </a:pP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해당기관에서 특별공급 대상자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당첨예정자 및 예비대상자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로 선정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통보되었다 하더라도 반드시 해당 특별공급 신청일에 인터넷 청약의 방법으로 한국부동산원 </a:t>
            </a:r>
            <a:r>
              <a:rPr lang="ko-KR" altLang="en-US" sz="1050" kern="0" spc="-40" dirty="0" err="1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청약홈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(www.applyhome.co.kr)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에서 청약 신청하여야 합니다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23825" lvl="0" indent="-123825" defTabSz="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n"/>
            </a:pP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예비대상자도 해당 신청일에 청약신청을 하여야 예비대상자의 지위가 될 수 있으며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청약 </a:t>
            </a:r>
            <a:r>
              <a:rPr lang="ko-KR" altLang="en-US" sz="1050" kern="0" spc="-40" dirty="0" err="1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미신청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시 포기한 것으로 간주합니다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23825" lvl="0" indent="-123825" defTabSz="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n"/>
            </a:pP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사업주체는 선정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통보된 특별공급 대상자에게 특별공급 청약 접수와 관련하여 별도의 개별 안내를 하지 않으며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특별공급 대상자는 청약 신청일에 미접수로 받는 불이익에 대하여 어떠한 이의도 제기할 수 없으니 이점 유의하시기 바랍니다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23825" lvl="0" indent="-123825" defTabSz="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n"/>
            </a:pP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부적격자는 해당기관의 추천여부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한국부동산원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050" kern="0" spc="-40" dirty="0" err="1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청약홈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(www.applyhome.co.kr) 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인터넷 청약접수 및 동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호수 배정 여부와 무관하게 계약체결이 불가하며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당첨일로부터 최대 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년간 다른 분양주택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분양전환공공임대주택 포함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의 입주자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(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민간 사전청약을 포함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로 선정이 불가합니다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23825" lvl="0" indent="-123825" defTabSz="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n"/>
            </a:pP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신청자가 동 안내문 및 입주자모집공고의 내용을 미숙지하고 신청하여 받는 불이익에 대하여 사업주체는 일체 책임지지 아니 하므로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해당 기관에서는 특히 신청자격 및 공급대상에서 제외하는 자를 충분히 안내하고 </a:t>
            </a:r>
            <a:r>
              <a:rPr lang="ko-KR" altLang="en-US" sz="1050" kern="0" spc="-40" dirty="0" err="1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재검증하여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추천해 주시기 바랍니다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123825" lvl="0" indent="-123825" defTabSz="685800" fontAlgn="base">
              <a:lnSpc>
                <a:spcPct val="120000"/>
              </a:lnSpc>
              <a:spcAft>
                <a:spcPts val="200"/>
              </a:spcAft>
              <a:buFont typeface="Wingdings" panose="05000000000000000000" pitchFamily="2" charset="2"/>
              <a:buChar char="n"/>
            </a:pP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보다 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자세한 사항은 입주자모집공고일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[’25.07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月 중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예정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]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에 당사 홈페이지에서 확인</a:t>
            </a:r>
            <a:r>
              <a:rPr lang="ko-KR" altLang="en-US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하시기 바랍니다</a:t>
            </a:r>
            <a:r>
              <a:rPr lang="en-US" altLang="ko-KR" sz="1050" kern="0" spc="-4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  <a:endParaRPr lang="ko-KR" altLang="en-US" sz="1050" kern="0" spc="-4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black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C743B6-D66A-4287-AE9A-4EB3E47597CC}"/>
              </a:ext>
            </a:extLst>
          </p:cNvPr>
          <p:cNvSpPr txBox="1"/>
          <p:nvPr/>
        </p:nvSpPr>
        <p:spPr>
          <a:xfrm>
            <a:off x="382904" y="4816251"/>
            <a:ext cx="4836580" cy="6052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6200" indent="-76200">
              <a:spcAft>
                <a:spcPts val="200"/>
              </a:spcAft>
              <a:buFontTx/>
              <a:buChar char="-"/>
            </a:pP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공급 위치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: 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인천광역시 서구 </a:t>
            </a:r>
            <a:r>
              <a:rPr lang="ko-KR" altLang="en-US" sz="10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마전동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398-2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번지 일대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0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인천검단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택지개발지구 내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AA32BL)</a:t>
            </a:r>
          </a:p>
          <a:p>
            <a:pPr marL="76200" indent="-76200">
              <a:spcAft>
                <a:spcPts val="200"/>
              </a:spcAft>
              <a:buFontTx/>
              <a:buChar char="-"/>
            </a:pP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공급 규모 및 내역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: 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아파트 지하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3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층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~ 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지상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15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층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/ 11</a:t>
            </a:r>
            <a:r>
              <a:rPr lang="ko-KR" altLang="en-US" sz="10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개동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/ 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총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669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세대 및 부대복리시설</a:t>
            </a:r>
            <a:endParaRPr lang="en-US" altLang="ko-KR" sz="1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 marL="76200" indent="-76200">
              <a:spcAft>
                <a:spcPts val="200"/>
              </a:spcAft>
              <a:buFontTx/>
              <a:buChar char="-"/>
            </a:pP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공급 주택형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: 64㎡A/B/C/D, 84㎡A/B/C/D/E/F, 98㎡A/B/C, 110㎡S/P</a:t>
            </a:r>
            <a:endParaRPr lang="ko-KR" altLang="en-US" sz="1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609CD7-FDCE-4AA8-9D98-0E98703FA452}"/>
              </a:ext>
            </a:extLst>
          </p:cNvPr>
          <p:cNvSpPr txBox="1"/>
          <p:nvPr/>
        </p:nvSpPr>
        <p:spPr>
          <a:xfrm>
            <a:off x="296863" y="972439"/>
            <a:ext cx="6264275" cy="52322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marL="233363" indent="-204788">
              <a:buFont typeface="KoPub돋움체 Medium" panose="00000600000000000000" pitchFamily="2" charset="-127"/>
              <a:buChar char="※"/>
            </a:pPr>
            <a:r>
              <a:rPr lang="ko-KR" altLang="en-US" sz="1400" b="1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본 안내문은 소비자의 이해를 돕기 위해 분양승인 전 작성되어 실제와 다를 수 있으므로</a:t>
            </a:r>
            <a:r>
              <a:rPr lang="en-US" altLang="ko-KR" sz="1400" b="1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, </a:t>
            </a:r>
            <a:r>
              <a:rPr lang="ko-KR" altLang="en-US" sz="1400" b="1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청약접수 전 반드시 입주자모집공고를 확인하시기 바랍니다</a:t>
            </a:r>
            <a:r>
              <a:rPr lang="en-US" altLang="ko-KR" sz="1400" b="1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FF0000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.</a:t>
            </a:r>
            <a:endParaRPr lang="ko-KR" altLang="en-US" sz="1400" b="1" spc="-5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FF0000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96A616-E80D-4000-AD9A-A3747E2E1ECC}"/>
              </a:ext>
            </a:extLst>
          </p:cNvPr>
          <p:cNvSpPr txBox="1"/>
          <p:nvPr/>
        </p:nvSpPr>
        <p:spPr>
          <a:xfrm>
            <a:off x="314324" y="5697118"/>
            <a:ext cx="1255596" cy="276999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/>
          <a:p>
            <a:r>
              <a:rPr lang="en-US" altLang="ko-KR" sz="1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2. </a:t>
            </a:r>
            <a:r>
              <a:rPr lang="ko-KR" altLang="en-US" sz="1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분양일정 </a:t>
            </a:r>
            <a:r>
              <a:rPr lang="en-US" altLang="ko-KR" sz="1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(</a:t>
            </a:r>
            <a:r>
              <a:rPr lang="ko-KR" altLang="en-US" sz="1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예정</a:t>
            </a:r>
            <a:r>
              <a:rPr lang="en-US" altLang="ko-KR" sz="12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)</a:t>
            </a:r>
            <a:endParaRPr lang="ko-KR" altLang="en-US" sz="12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rgbClr val="00453B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F247E4-921D-463D-9B73-D4579CA1B644}"/>
              </a:ext>
            </a:extLst>
          </p:cNvPr>
          <p:cNvSpPr txBox="1"/>
          <p:nvPr/>
        </p:nvSpPr>
        <p:spPr>
          <a:xfrm>
            <a:off x="314246" y="7018080"/>
            <a:ext cx="6246892" cy="60529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altLang="ko-KR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 </a:t>
            </a:r>
            <a:r>
              <a:rPr lang="ko-KR" altLang="en-US" sz="1000" b="1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서류접수 기간</a:t>
            </a:r>
            <a:r>
              <a:rPr lang="en-US" altLang="ko-KR" sz="1000" b="1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000" b="1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정당계약 체결일 등 공급일정은 추후 입주자모집공고를 필히 확인하시기 바랍니다</a:t>
            </a:r>
            <a:r>
              <a:rPr lang="en-US" altLang="ko-KR" sz="1000" b="1" spc="-5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>
              <a:spcAft>
                <a:spcPts val="200"/>
              </a:spcAft>
            </a:pPr>
            <a:r>
              <a:rPr lang="en-US" altLang="ko-KR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 </a:t>
            </a:r>
            <a:r>
              <a:rPr lang="ko-KR" altLang="en-US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상기 일정은 예정사항으로 사업추진 또는 인</a:t>
            </a:r>
            <a:r>
              <a:rPr lang="en-US" altLang="ko-KR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·</a:t>
            </a:r>
            <a:r>
              <a:rPr lang="ko-KR" altLang="en-US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허가 과정에서 변동될 수 있으니</a:t>
            </a:r>
            <a:r>
              <a:rPr lang="en-US" altLang="ko-KR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추후 입주자모집공고문을 반드시 확인하여 주시기 바랍니다</a:t>
            </a:r>
            <a:r>
              <a:rPr lang="en-US" altLang="ko-KR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>
              <a:spcAft>
                <a:spcPts val="200"/>
              </a:spcAft>
            </a:pPr>
            <a:r>
              <a:rPr lang="en-US" altLang="ko-KR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 </a:t>
            </a:r>
            <a:r>
              <a:rPr lang="ko-KR" altLang="en-US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입주자모집공고를 확인하지 않아 발생하는 불이익 등에 대하여 사업주체 및 시공사는 일체 책임을 지지 아니 하오니 유념하시기 바랍니다</a:t>
            </a:r>
            <a:r>
              <a:rPr lang="en-US" altLang="ko-KR" sz="1000" b="1" spc="-8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F6FD826F-3ACF-4083-94E1-A47E2741F9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754758"/>
              </p:ext>
            </p:extLst>
          </p:nvPr>
        </p:nvGraphicFramePr>
        <p:xfrm>
          <a:off x="296863" y="5974888"/>
          <a:ext cx="6264628" cy="993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387">
                  <a:extLst>
                    <a:ext uri="{9D8B030D-6E8A-4147-A177-3AD203B41FA5}">
                      <a16:colId xmlns:a16="http://schemas.microsoft.com/office/drawing/2014/main" val="2563435032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1214711738"/>
                    </a:ext>
                  </a:extLst>
                </a:gridCol>
                <a:gridCol w="3405541">
                  <a:extLst>
                    <a:ext uri="{9D8B030D-6E8A-4147-A177-3AD203B41FA5}">
                      <a16:colId xmlns:a16="http://schemas.microsoft.com/office/drawing/2014/main" val="7472188"/>
                    </a:ext>
                  </a:extLst>
                </a:gridCol>
              </a:tblGrid>
              <a:tr h="2484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구분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예정 일자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비고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146160"/>
                  </a:ext>
                </a:extLst>
              </a:tr>
              <a:tr h="2484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입주자모집공고</a:t>
                      </a:r>
                      <a:endParaRPr lang="en-US" altLang="ko-KR" sz="1000" b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’25.</a:t>
                      </a: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</a:t>
                      </a:r>
                      <a:r>
                        <a:rPr lang="en-US" altLang="ko-KR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07.</a:t>
                      </a: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</a:t>
                      </a:r>
                      <a:r>
                        <a:rPr lang="en-US" altLang="ko-KR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18.(</a:t>
                      </a: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금</a:t>
                      </a:r>
                      <a:r>
                        <a:rPr lang="en-US" altLang="ko-KR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) </a:t>
                      </a:r>
                      <a:r>
                        <a:rPr lang="en-US" altLang="ko-KR" sz="1000" b="1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[</a:t>
                      </a:r>
                      <a:r>
                        <a:rPr lang="ko-KR" altLang="en-US" sz="1000" b="1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예정</a:t>
                      </a:r>
                      <a:r>
                        <a:rPr lang="en-US" altLang="ko-KR" sz="1000" b="1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]</a:t>
                      </a:r>
                      <a:endParaRPr lang="ko-KR" altLang="en-US" sz="1000" b="1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00453B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※</a:t>
                      </a: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추후 재 공지 예정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733786"/>
                  </a:ext>
                </a:extLst>
              </a:tr>
              <a:tr h="2484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특별공급 접수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’25.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07.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28.(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월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) </a:t>
                      </a:r>
                      <a:r>
                        <a:rPr lang="en-US" altLang="ko-KR" sz="1000" b="1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[</a:t>
                      </a:r>
                      <a:r>
                        <a:rPr lang="ko-KR" altLang="en-US" sz="1000" b="1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예정</a:t>
                      </a:r>
                      <a:r>
                        <a:rPr lang="en-US" altLang="ko-KR" sz="1000" b="1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]</a:t>
                      </a:r>
                      <a:endParaRPr kumimoji="0" lang="ko-KR" altLang="en-US" sz="1000" b="1" i="0" u="none" strike="noStrike" kern="1200" cap="none" spc="0" normalizeH="0" baseline="0" noProof="0" dirty="0">
                        <a:ln>
                          <a:solidFill>
                            <a:prstClr val="white">
                              <a:lumMod val="75000"/>
                              <a:alpha val="0"/>
                            </a:prstClr>
                          </a:solidFill>
                        </a:ln>
                        <a:solidFill>
                          <a:srgbClr val="00453B"/>
                        </a:solidFill>
                        <a:effectLst/>
                        <a:uLnTx/>
                        <a:uFillTx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한국부동산원 </a:t>
                      </a:r>
                      <a:r>
                        <a:rPr lang="ko-KR" altLang="en-US" sz="1000" b="0" spc="-70" baseline="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청약홈</a:t>
                      </a:r>
                      <a:r>
                        <a:rPr lang="en-US" altLang="ko-KR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(</a:t>
                      </a: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</a:t>
                      </a:r>
                      <a:r>
                        <a:rPr lang="en-US" altLang="ko-KR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www.applyhome.co.kr) </a:t>
                      </a: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인터넷 청약접수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1637508"/>
                  </a:ext>
                </a:extLst>
              </a:tr>
              <a:tr h="2484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당첨자 발표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’25.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08.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 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05.(</a:t>
                      </a:r>
                      <a:r>
                        <a:rPr kumimoji="0" lang="ko-KR" altLang="en-US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화</a:t>
                      </a:r>
                      <a:r>
                        <a:rPr kumimoji="0" lang="en-US" altLang="ko-KR" sz="1000" b="0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lumMod val="75000"/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) </a:t>
                      </a:r>
                      <a:r>
                        <a:rPr lang="en-US" altLang="ko-KR" sz="1000" b="1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[</a:t>
                      </a:r>
                      <a:r>
                        <a:rPr lang="ko-KR" altLang="en-US" sz="1000" b="1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예정</a:t>
                      </a:r>
                      <a:r>
                        <a:rPr lang="en-US" altLang="ko-KR" sz="1000" b="1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]</a:t>
                      </a:r>
                      <a:endParaRPr kumimoji="0" lang="ko-KR" altLang="en-US" sz="1000" b="1" i="0" u="none" strike="noStrike" kern="1200" cap="none" spc="0" normalizeH="0" baseline="0" noProof="0" dirty="0">
                        <a:ln>
                          <a:solidFill>
                            <a:prstClr val="white">
                              <a:lumMod val="75000"/>
                              <a:alpha val="0"/>
                            </a:prstClr>
                          </a:solidFill>
                        </a:ln>
                        <a:solidFill>
                          <a:srgbClr val="00453B"/>
                        </a:solidFill>
                        <a:effectLst/>
                        <a:uLnTx/>
                        <a:uFillTx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당첨자 및 동</a:t>
                      </a:r>
                      <a:r>
                        <a:rPr lang="en-US" altLang="ko-KR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·</a:t>
                      </a: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호수 선정</a:t>
                      </a:r>
                      <a:r>
                        <a:rPr lang="en-US" altLang="ko-KR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(</a:t>
                      </a:r>
                      <a:r>
                        <a:rPr lang="ko-KR" altLang="en-US" sz="1000" b="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청약홈</a:t>
                      </a: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</a:t>
                      </a:r>
                      <a:r>
                        <a:rPr lang="ko-KR" altLang="en-US" sz="1000" b="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개별조회</a:t>
                      </a:r>
                      <a:r>
                        <a:rPr lang="en-US" altLang="ko-KR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)</a:t>
                      </a:r>
                      <a:endParaRPr lang="ko-KR" altLang="en-US" sz="1000" b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8054587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7A17698-E7D1-466A-BF77-AFCC6DEE206A}"/>
              </a:ext>
            </a:extLst>
          </p:cNvPr>
          <p:cNvSpPr txBox="1"/>
          <p:nvPr/>
        </p:nvSpPr>
        <p:spPr>
          <a:xfrm>
            <a:off x="314324" y="7983522"/>
            <a:ext cx="845227" cy="276999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>
            <a:defPPr>
              <a:defRPr lang="en-US"/>
            </a:defPPr>
            <a:lvl1pPr defTabSz="914400" latinLnBrk="1">
              <a:defRPr sz="120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  <a:cs typeface="Arial" panose="020B0604020202020204" pitchFamily="34" charset="0"/>
              </a:defRPr>
            </a:lvl1pPr>
          </a:lstStyle>
          <a:p>
            <a:r>
              <a:rPr lang="en-US" altLang="ko-KR" dirty="0"/>
              <a:t>3. </a:t>
            </a:r>
            <a:r>
              <a:rPr lang="ko-KR" altLang="en-US" dirty="0"/>
              <a:t>청약방법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E1E5D9-6D02-40A0-83DA-E16B5312AE21}"/>
              </a:ext>
            </a:extLst>
          </p:cNvPr>
          <p:cNvSpPr txBox="1"/>
          <p:nvPr/>
        </p:nvSpPr>
        <p:spPr>
          <a:xfrm>
            <a:off x="382904" y="8260521"/>
            <a:ext cx="617823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6200" indent="-76200">
              <a:spcAft>
                <a:spcPts val="200"/>
              </a:spcAft>
              <a:buFontTx/>
              <a:buChar char="-"/>
            </a:pP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한국부동산원 </a:t>
            </a:r>
            <a:r>
              <a:rPr lang="ko-KR" altLang="en-US" sz="10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청약홈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홈페이지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(www.applyhome.co.kr)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에서 인터넷 청약 신청이 원칙입니다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>
              <a:spcAft>
                <a:spcPts val="200"/>
              </a:spcAft>
            </a:pP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 → 온라인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(PC·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모바일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접수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: 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특별공급 청약일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09:00~17:30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까지</a:t>
            </a:r>
            <a:endParaRPr lang="en-US" altLang="ko-KR" sz="1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  <a:p>
            <a:pPr>
              <a:spcAft>
                <a:spcPts val="200"/>
              </a:spcAft>
            </a:pPr>
            <a:r>
              <a:rPr lang="en-US" altLang="ko-KR" sz="1000" spc="-4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※ </a:t>
            </a:r>
            <a:r>
              <a:rPr lang="ko-KR" altLang="en-US" sz="1000" spc="-4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특별공급은</a:t>
            </a:r>
            <a:r>
              <a:rPr lang="en-US" altLang="ko-KR" sz="1000" spc="-4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</a:t>
            </a:r>
            <a:r>
              <a:rPr lang="ko-KR" altLang="en-US" sz="1000" spc="-4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고령자 및 장애인 등 인터넷 청약이 불가한 경우에 한해 견본주택 현장접수가 가능합니다</a:t>
            </a:r>
            <a:r>
              <a:rPr lang="en-US" altLang="ko-KR" sz="1000" spc="-4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  <a:r>
              <a:rPr lang="en-US" altLang="ko-KR" sz="1000" spc="-4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(</a:t>
            </a:r>
            <a:r>
              <a:rPr lang="ko-KR" altLang="en-US" sz="1000" spc="-4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서류미비 시 접수불가</a:t>
            </a:r>
            <a:r>
              <a:rPr lang="en-US" altLang="ko-KR" sz="1000" spc="-4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)</a:t>
            </a:r>
          </a:p>
          <a:p>
            <a:pPr>
              <a:spcAft>
                <a:spcPts val="200"/>
              </a:spcAft>
            </a:pP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 → 현장접수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: 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특별공급 청약일 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10:00~14:00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까지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방문 시 구비서류는 입주자모집공고를 참고하시기 바랍니다</a:t>
            </a:r>
            <a:r>
              <a:rPr lang="en-US" altLang="ko-KR" sz="1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.)</a:t>
            </a:r>
            <a:endParaRPr lang="ko-KR" altLang="en-US" sz="1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2215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E739FD76-D173-4C6F-8AE7-18DB1071D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기관추천 특별공급 </a:t>
            </a:r>
            <a:r>
              <a:rPr lang="ko-KR" altLang="en-US" dirty="0">
                <a:latin typeface="+mj-ea"/>
              </a:rPr>
              <a:t>안내문 </a:t>
            </a:r>
            <a:r>
              <a:rPr lang="en-US" altLang="ko-KR" dirty="0">
                <a:latin typeface="+mj-ea"/>
              </a:rPr>
              <a:t>[2/4]</a:t>
            </a:r>
            <a:endParaRPr lang="ko-KR" altLang="en-US" dirty="0">
              <a:latin typeface="+mj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EDFD61-4B55-4BD6-8305-A97DF5255A2C}"/>
              </a:ext>
            </a:extLst>
          </p:cNvPr>
          <p:cNvSpPr txBox="1"/>
          <p:nvPr/>
        </p:nvSpPr>
        <p:spPr>
          <a:xfrm>
            <a:off x="314324" y="957263"/>
            <a:ext cx="2021707" cy="276999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>
            <a:defPPr>
              <a:defRPr lang="en-US"/>
            </a:defPPr>
            <a:lvl1pPr defTabSz="914400" latinLnBrk="1">
              <a:defRPr sz="120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  <a:cs typeface="Arial" panose="020B0604020202020204" pitchFamily="34" charset="0"/>
              </a:defRPr>
            </a:lvl1pPr>
          </a:lstStyle>
          <a:p>
            <a:r>
              <a:rPr lang="en-US" altLang="ko-KR" dirty="0"/>
              <a:t>4. </a:t>
            </a:r>
            <a:r>
              <a:rPr lang="ko-KR" altLang="en-US" dirty="0"/>
              <a:t>기관추천 특별공급 기본사항</a:t>
            </a:r>
          </a:p>
        </p:txBody>
      </p:sp>
      <p:graphicFrame>
        <p:nvGraphicFramePr>
          <p:cNvPr id="22" name="표 21">
            <a:extLst>
              <a:ext uri="{FF2B5EF4-FFF2-40B4-BE49-F238E27FC236}">
                <a16:creationId xmlns:a16="http://schemas.microsoft.com/office/drawing/2014/main" id="{870CA4FF-FD94-4FAC-BC41-156B745CE3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20306"/>
              </p:ext>
            </p:extLst>
          </p:nvPr>
        </p:nvGraphicFramePr>
        <p:xfrm>
          <a:off x="296864" y="1221561"/>
          <a:ext cx="6264626" cy="5755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752">
                  <a:extLst>
                    <a:ext uri="{9D8B030D-6E8A-4147-A177-3AD203B41FA5}">
                      <a16:colId xmlns:a16="http://schemas.microsoft.com/office/drawing/2014/main" val="313619947"/>
                    </a:ext>
                  </a:extLst>
                </a:gridCol>
                <a:gridCol w="5793874">
                  <a:extLst>
                    <a:ext uri="{9D8B030D-6E8A-4147-A177-3AD203B41FA5}">
                      <a16:colId xmlns:a16="http://schemas.microsoft.com/office/drawing/2014/main" val="781764326"/>
                    </a:ext>
                  </a:extLst>
                </a:gridCol>
              </a:tblGrid>
              <a:tr h="252307">
                <a:tc>
                  <a:txBody>
                    <a:bodyPr/>
                    <a:lstStyle/>
                    <a:p>
                      <a:pPr algn="ctr" latinLnBrk="1">
                        <a:spcAft>
                          <a:spcPts val="2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구분</a:t>
                      </a:r>
                    </a:p>
                  </a:txBody>
                  <a:tcPr marL="72000" marR="0" marT="36000" marB="3600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spcAft>
                          <a:spcPts val="2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내용</a:t>
                      </a:r>
                    </a:p>
                  </a:txBody>
                  <a:tcPr marL="72000" marR="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146160"/>
                  </a:ext>
                </a:extLst>
              </a:tr>
              <a:tr h="1109069">
                <a:tc>
                  <a:txBody>
                    <a:bodyPr/>
                    <a:lstStyle/>
                    <a:p>
                      <a:pPr algn="ctr" latinLnBrk="1">
                        <a:spcAft>
                          <a:spcPts val="2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공통</a:t>
                      </a:r>
                      <a:endParaRPr lang="en-US" altLang="ko-KR" sz="1000" b="0" spc="-70" baseline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  <a:p>
                      <a:pPr algn="ctr" latinLnBrk="1">
                        <a:spcAft>
                          <a:spcPts val="2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사항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특별공급 주택을 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분양받고자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하는 자는 「주택공급에 관한 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규칙」제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55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조에 따라 한 차례에 한정하여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세대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주택의 기준으로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공급이 가능하고 당첨자로 선정된 경우에는 향후 특별공급에 신청할 수 없으며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중복 신청할 경우 전부 무효 처리됨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주택공급에 관한 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규칙」제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36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조 제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 및 제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8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호의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2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에 해당하는 경우는 특별공급 횟수 제한 제외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92075" indent="-92075" algn="l" latinLnBrk="1"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최초 입주자모집공고일 현재 무주택요건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청약자격요건 및 해당 특별공급별 신청자격을 갖추어야 함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92075" indent="-92075" algn="l" latinLnBrk="1"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특별공급 당첨자로서 동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호수를 배정받고 공급계약을 체결하지 않은 경우에도 당첨자로 보며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(1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회 특별공급 간주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),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구비서류 미비 시 계약체결 후라도 계약이 해제될 수 있습니다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72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733786"/>
                  </a:ext>
                </a:extLst>
              </a:tr>
              <a:tr h="196583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2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무주택</a:t>
                      </a:r>
                      <a:endParaRPr lang="en-US" altLang="ko-KR" sz="1000" b="0" spc="-70" baseline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  <a:p>
                      <a:pPr algn="ctr" latinLnBrk="1">
                        <a:spcAft>
                          <a:spcPts val="2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요건</a:t>
                      </a: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l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최초 입주자모집공고일 현재 무주택세대구성원 요건을 갖추어야 함</a:t>
                      </a:r>
                      <a:endParaRPr lang="en-US" altLang="ko-KR" sz="1000" b="0" kern="0" spc="-70" baseline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  <a:p>
                      <a:pPr marL="92075" indent="-92075" algn="l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「주택공급에 관한 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규칙」제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2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조제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2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호의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3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및 제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2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조제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4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"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무주택세대구성원”이란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세대원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전원이 주택을 소유하고 있지 않은 세대의 구성원을 말하며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"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세대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"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란 다음 각 목의 사람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이하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"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세대원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"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이라 한다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으로 구성된 집단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주택공급신청자가 세대별 주민등록표에 등재되어 있지 않은 경우는 제외한다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을 말한다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가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주택공급신청자            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 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나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주택공급신청자의 배우자</a:t>
                      </a:r>
                    </a:p>
                    <a:p>
                      <a:pPr marL="182563" indent="-182563" algn="l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 다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주택공급신청자의 직계존속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배우자의 직계존속 포함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이면서 주택공급신청자 또는 주택공급신청자의 배우자와 세대별 주 </a:t>
                      </a:r>
                      <a:b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</a:b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민등록표상에 함께 등재되어 있는 사람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 라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주택공급신청자의 직계비속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직계비속의 배우자 포함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이면서 주택공급신청자 또는 주택공급신청자의 배우자와 세대별 주  </a:t>
                      </a:r>
                      <a:b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</a:b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민등록표상에 함께 등재되어 있는 사람</a:t>
                      </a:r>
                    </a:p>
                    <a:p>
                      <a:pPr marL="0" indent="0" algn="l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 마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주택공급신청자의 배우자의 직계비속이면서 주택공급신청자와 세대별 주민등록표상에 함께 등재되어 있는 사람</a:t>
                      </a:r>
                      <a:endParaRPr lang="en-US" altLang="ko-KR" sz="1000" b="0" kern="0" spc="-70" baseline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</a:txBody>
                  <a:tcPr marL="72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314160"/>
                  </a:ext>
                </a:extLst>
              </a:tr>
              <a:tr h="2428483">
                <a:tc>
                  <a:txBody>
                    <a:bodyPr/>
                    <a:lstStyle/>
                    <a:p>
                      <a:pPr algn="ctr" latinLnBrk="1">
                        <a:spcAft>
                          <a:spcPts val="2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입주자</a:t>
                      </a:r>
                      <a:endParaRPr lang="en-US" altLang="ko-KR" sz="1000" b="0" spc="-70" baseline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  <a:p>
                      <a:pPr algn="ctr" latinLnBrk="1">
                        <a:spcAft>
                          <a:spcPts val="2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저축</a:t>
                      </a:r>
                      <a:endParaRPr lang="en-US" altLang="ko-KR" sz="1000" b="0" spc="-70" baseline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  <a:p>
                      <a:pPr algn="ctr" latinLnBrk="1">
                        <a:spcAft>
                          <a:spcPts val="2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자격요건</a:t>
                      </a:r>
                      <a:endParaRPr lang="en-US" altLang="ko-KR" sz="1000" b="0" spc="-70" baseline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fontAlgn="base" latinLnBrk="1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최초 입주자모집공고일 현재 청약통장 자격요건을 갖추어야 함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</a:t>
                      </a:r>
                      <a:b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</a:b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단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기관추천 특별공급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[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국가유공자 및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장애인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철거민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이주대책자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 제외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  <a:t>]</a:t>
                      </a:r>
                      <a:b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Arial" panose="020B0604020202020204" pitchFamily="34" charset="0"/>
                        </a:rPr>
                      </a:b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① 청약예금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: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해당 주택에 신청 가능한 청약예금에 가입하여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6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개월이 경과하고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지역별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면적별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예치금액 이상인 분</a:t>
                      </a:r>
                      <a:b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</a:b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② 청약부금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: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청약부금에 가입하여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6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개월이 경과하고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매월 약정납입일에 납부한 월납입인정금액이 예치금액 이상인 분</a:t>
                      </a:r>
                      <a:b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</a:b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                    (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전용면적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85㎡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이하 주택형에 한함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b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</a:b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③ 주택청약종합저축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: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주택청약종합저축에 가입하여 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6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개월이 경과하고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지역별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면적별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예치금액 이상인 분</a:t>
                      </a:r>
                      <a:endParaRPr lang="en-US" altLang="ko-KR" sz="600" b="0" kern="0" spc="-70" baseline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※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각 청약통장으로 신청 가능한 전용면적 이하에 해당되는 주택형에만 청약 가능함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endParaRPr lang="en-US" altLang="ko-KR" sz="1000" b="0" kern="0" spc="-70" baseline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endParaRPr lang="en-US" altLang="ko-KR" sz="1000" b="0" kern="0" spc="-70" baseline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endParaRPr lang="en-US" altLang="ko-KR" sz="1000" b="0" kern="0" spc="-70" baseline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endParaRPr lang="en-US" altLang="ko-KR" sz="1000" b="0" kern="0" spc="-70" baseline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endParaRPr lang="en-US" altLang="ko-KR" sz="700" b="0" kern="0" spc="-70" baseline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※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가입기간 및 예치금액 인정 등 판단의 기준일은 최초 </a:t>
                      </a:r>
                      <a:r>
                        <a:rPr lang="ko-KR" altLang="en-US" sz="1000" b="0" kern="0" spc="-7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입주자모집공고일입니다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indent="0" fontAlgn="base" latinLnBrk="1">
                        <a:lnSpc>
                          <a:spcPct val="1000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※ </a:t>
                      </a:r>
                      <a:r>
                        <a:rPr lang="ko-KR" altLang="en-US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청약통장 예치기준금액은 청약신청자 본인의 주민등록표등본상 거주지 기준으로 예치금을 충족하여야 합니다</a:t>
                      </a:r>
                      <a:r>
                        <a:rPr lang="en-US" altLang="ko-KR" sz="1000" b="0" kern="0" spc="-7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0000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  <a:endParaRPr lang="ko-KR" altLang="en-US" sz="1000" b="0" kern="0" spc="-70" baseline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rgbClr val="000000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</a:txBody>
                  <a:tcPr marL="72000" marR="36000" marT="36000" marB="36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6868392"/>
                  </a:ext>
                </a:extLst>
              </a:tr>
            </a:tbl>
          </a:graphicData>
        </a:graphic>
      </p:graphicFrame>
      <p:graphicFrame>
        <p:nvGraphicFramePr>
          <p:cNvPr id="23" name="표 22">
            <a:extLst>
              <a:ext uri="{FF2B5EF4-FFF2-40B4-BE49-F238E27FC236}">
                <a16:creationId xmlns:a16="http://schemas.microsoft.com/office/drawing/2014/main" id="{167AC36A-FCFC-4383-98B6-F0C2FB4234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116856"/>
              </p:ext>
            </p:extLst>
          </p:nvPr>
        </p:nvGraphicFramePr>
        <p:xfrm>
          <a:off x="914400" y="5800446"/>
          <a:ext cx="5535776" cy="681270"/>
        </p:xfrm>
        <a:graphic>
          <a:graphicData uri="http://schemas.openxmlformats.org/drawingml/2006/table">
            <a:tbl>
              <a:tblPr/>
              <a:tblGrid>
                <a:gridCol w="1383944">
                  <a:extLst>
                    <a:ext uri="{9D8B030D-6E8A-4147-A177-3AD203B41FA5}">
                      <a16:colId xmlns:a16="http://schemas.microsoft.com/office/drawing/2014/main" val="392467912"/>
                    </a:ext>
                  </a:extLst>
                </a:gridCol>
                <a:gridCol w="1383944">
                  <a:extLst>
                    <a:ext uri="{9D8B030D-6E8A-4147-A177-3AD203B41FA5}">
                      <a16:colId xmlns:a16="http://schemas.microsoft.com/office/drawing/2014/main" val="1018104047"/>
                    </a:ext>
                  </a:extLst>
                </a:gridCol>
                <a:gridCol w="1383944">
                  <a:extLst>
                    <a:ext uri="{9D8B030D-6E8A-4147-A177-3AD203B41FA5}">
                      <a16:colId xmlns:a16="http://schemas.microsoft.com/office/drawing/2014/main" val="3156030563"/>
                    </a:ext>
                  </a:extLst>
                </a:gridCol>
                <a:gridCol w="1383944">
                  <a:extLst>
                    <a:ext uri="{9D8B030D-6E8A-4147-A177-3AD203B41FA5}">
                      <a16:colId xmlns:a16="http://schemas.microsoft.com/office/drawing/2014/main" val="1032498606"/>
                    </a:ext>
                  </a:extLst>
                </a:gridCol>
              </a:tblGrid>
              <a:tr h="237264">
                <a:tc gridSpan="4">
                  <a:txBody>
                    <a:bodyPr/>
                    <a:lstStyle/>
                    <a:p>
                      <a:pPr marL="0" marR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  <a:cs typeface="+mn-cs"/>
                        </a:rPr>
                        <a:t>입주자저축 예치기준금액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00" kern="0" spc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315084"/>
                  </a:ext>
                </a:extLst>
              </a:tr>
              <a:tr h="2067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</a:rPr>
                        <a:t>구분</a:t>
                      </a:r>
                      <a:endParaRPr lang="ko-KR" altLang="en-US" sz="1000" kern="0" spc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</a:rPr>
                        <a:t>인천광역시</a:t>
                      </a:r>
                      <a:endParaRPr lang="ko-KR" altLang="en-US" sz="1000" kern="0" spc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</a:rPr>
                        <a:t>서울특별시</a:t>
                      </a:r>
                      <a:endParaRPr lang="ko-KR" altLang="en-US" sz="1000" kern="0" spc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Bold" panose="00000800000000000000" pitchFamily="2" charset="-127"/>
                          <a:ea typeface="KoPub돋움체 Bold" panose="00000800000000000000" pitchFamily="2" charset="-127"/>
                        </a:rPr>
                        <a:t>경기도</a:t>
                      </a:r>
                      <a:endParaRPr lang="ko-KR" altLang="en-US" sz="1000" kern="0" spc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KoPub돋움체 Bold" panose="00000800000000000000" pitchFamily="2" charset="-127"/>
                        <a:ea typeface="KoPub돋움체 Bold" panose="00000800000000000000" pitchFamily="2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170378"/>
                  </a:ext>
                </a:extLst>
              </a:tr>
              <a:tr h="2372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전용면적 </a:t>
                      </a:r>
                      <a:r>
                        <a:rPr lang="en-US" altLang="ko-KR" sz="100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85</a:t>
                      </a:r>
                      <a:r>
                        <a:rPr lang="ko-KR" altLang="en-US" sz="100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㎡ 이하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250</a:t>
                      </a:r>
                      <a:r>
                        <a:rPr lang="ko-KR" altLang="en-US" sz="100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만원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300</a:t>
                      </a:r>
                      <a:r>
                        <a:rPr lang="ko-KR" altLang="en-US" sz="100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만원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200</a:t>
                      </a:r>
                      <a:r>
                        <a:rPr lang="ko-KR" altLang="en-US" sz="1000" kern="0" spc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만원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563050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A7E6125E-3EDF-4962-8970-223AA088A915}"/>
              </a:ext>
            </a:extLst>
          </p:cNvPr>
          <p:cNvSpPr txBox="1"/>
          <p:nvPr/>
        </p:nvSpPr>
        <p:spPr>
          <a:xfrm>
            <a:off x="314324" y="7231738"/>
            <a:ext cx="2566728" cy="276999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>
            <a:defPPr>
              <a:defRPr lang="en-US"/>
            </a:defPPr>
            <a:lvl1pPr defTabSz="914400" latinLnBrk="1">
              <a:defRPr sz="120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  <a:cs typeface="Arial" panose="020B0604020202020204" pitchFamily="34" charset="0"/>
              </a:defRPr>
            </a:lvl1pPr>
          </a:lstStyle>
          <a:p>
            <a:r>
              <a:rPr lang="ko-KR" altLang="en-US" dirty="0"/>
              <a:t>■ 세대원간 특별공급 중복 당첨의 경우</a:t>
            </a:r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51BD4A39-0D41-4F4F-8C15-C8AEDD72C3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318002"/>
              </p:ext>
            </p:extLst>
          </p:nvPr>
        </p:nvGraphicFramePr>
        <p:xfrm>
          <a:off x="296862" y="8232465"/>
          <a:ext cx="6264625" cy="1257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293">
                  <a:extLst>
                    <a:ext uri="{9D8B030D-6E8A-4147-A177-3AD203B41FA5}">
                      <a16:colId xmlns:a16="http://schemas.microsoft.com/office/drawing/2014/main" val="2563435032"/>
                    </a:ext>
                  </a:extLst>
                </a:gridCol>
                <a:gridCol w="1339833">
                  <a:extLst>
                    <a:ext uri="{9D8B030D-6E8A-4147-A177-3AD203B41FA5}">
                      <a16:colId xmlns:a16="http://schemas.microsoft.com/office/drawing/2014/main" val="1214711738"/>
                    </a:ext>
                  </a:extLst>
                </a:gridCol>
                <a:gridCol w="4019499">
                  <a:extLst>
                    <a:ext uri="{9D8B030D-6E8A-4147-A177-3AD203B41FA5}">
                      <a16:colId xmlns:a16="http://schemas.microsoft.com/office/drawing/2014/main" val="7472188"/>
                    </a:ext>
                  </a:extLst>
                </a:gridCol>
              </a:tblGrid>
              <a:tr h="212350"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100"/>
                        </a:spcAft>
                      </a:pP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구분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000" b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100"/>
                        </a:spcAft>
                      </a:pP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처리방법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146160"/>
                  </a:ext>
                </a:extLst>
              </a:tr>
              <a:tr h="212350">
                <a:tc gridSpan="2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100"/>
                        </a:spcAft>
                      </a:pP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당첨자 발표일이 다른 주택</a:t>
                      </a:r>
                      <a:endParaRPr lang="en-US" altLang="ko-KR" sz="1000" b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</a:pPr>
                      <a:endParaRPr lang="ko-KR" altLang="en-US" sz="1000" b="1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rgbClr val="00453B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100"/>
                        </a:spcAft>
                      </a:pP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당첨자 발표일이 빠른 </a:t>
                      </a:r>
                      <a:r>
                        <a:rPr lang="ko-KR" altLang="en-US" sz="1000" b="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당첨건은</a:t>
                      </a: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유효하며</a:t>
                      </a:r>
                      <a:r>
                        <a:rPr lang="en-US" altLang="ko-KR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,</a:t>
                      </a:r>
                    </a:p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100"/>
                        </a:spcAft>
                      </a:pP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당첨자 발표일이 늦은 </a:t>
                      </a:r>
                      <a:r>
                        <a:rPr lang="ko-KR" altLang="en-US" sz="1000" b="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당첨건은</a:t>
                      </a: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부적격 처리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0733786"/>
                  </a:ext>
                </a:extLst>
              </a:tr>
              <a:tr h="212350">
                <a:tc rowSpan="2">
                  <a:txBody>
                    <a:bodyPr/>
                    <a:lstStyle/>
                    <a:p>
                      <a:pPr marL="0" marR="0" indent="0" algn="ctr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ko-KR" altLang="en-US" sz="1000" b="0" kern="120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당첨자발표일이 </a:t>
                      </a:r>
                      <a:endParaRPr lang="en-US" altLang="ko-KR" sz="1000" b="0" kern="120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+mn-cs"/>
                      </a:endParaRPr>
                    </a:p>
                    <a:p>
                      <a:pPr marL="0" marR="0" indent="0" algn="ctr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ko-KR" altLang="en-US" sz="1000" b="0" kern="120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같은 주택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ko-KR" altLang="en-US" sz="1000" b="0" kern="120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부부가 </a:t>
                      </a:r>
                      <a:r>
                        <a:rPr lang="ko-KR" altLang="en-US" sz="1000" b="0" kern="120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중복당첨된</a:t>
                      </a:r>
                      <a:r>
                        <a:rPr lang="ko-KR" altLang="en-US" sz="1000" b="0" kern="120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 경우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100"/>
                        </a:spcAft>
                      </a:pP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접수일시가 빠른 </a:t>
                      </a:r>
                      <a:r>
                        <a:rPr lang="ko-KR" altLang="en-US" sz="1000" b="0" spc="-70" baseline="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당첨건은</a:t>
                      </a: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유효하며</a:t>
                      </a:r>
                      <a:r>
                        <a:rPr lang="en-US" altLang="ko-KR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, </a:t>
                      </a: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접수일시가 늦은 </a:t>
                      </a:r>
                      <a:r>
                        <a:rPr lang="ko-KR" altLang="en-US" sz="1000" b="0" spc="-70" baseline="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당첨건은</a:t>
                      </a:r>
                      <a:r>
                        <a:rPr lang="ko-KR" altLang="en-US" sz="10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무효 처리</a:t>
                      </a:r>
                      <a:endParaRPr lang="en-US" altLang="ko-KR" sz="1000" b="0" spc="-70" baseline="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100"/>
                        </a:spcAft>
                      </a:pPr>
                      <a:r>
                        <a:rPr lang="en-US" altLang="ko-KR" sz="9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※ </a:t>
                      </a:r>
                      <a:r>
                        <a:rPr lang="ko-KR" altLang="en-US" sz="9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분 단위 접수일시가 동일한 경우</a:t>
                      </a:r>
                      <a:r>
                        <a:rPr lang="en-US" altLang="ko-KR" sz="9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, </a:t>
                      </a:r>
                      <a:r>
                        <a:rPr lang="ko-KR" altLang="en-US" sz="9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연령</a:t>
                      </a:r>
                      <a:r>
                        <a:rPr lang="en-US" altLang="ko-KR" sz="9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(</a:t>
                      </a:r>
                      <a:r>
                        <a:rPr lang="ko-KR" altLang="en-US" sz="9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연월일 계산</a:t>
                      </a:r>
                      <a:r>
                        <a:rPr lang="en-US" altLang="ko-KR" sz="9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)</a:t>
                      </a:r>
                      <a:r>
                        <a:rPr lang="ko-KR" altLang="en-US" sz="9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이 많은 청약신청자의 </a:t>
                      </a:r>
                      <a:r>
                        <a:rPr lang="ko-KR" altLang="en-US" sz="900" b="0" spc="-70" baseline="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당첨건이</a:t>
                      </a:r>
                      <a:r>
                        <a:rPr lang="ko-KR" altLang="en-US" sz="900" b="0" spc="-70" baseline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유효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1637508"/>
                  </a:ext>
                </a:extLst>
              </a:tr>
              <a:tr h="2123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ko-KR" altLang="en-US" sz="1000" b="0" kern="120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부부 외 세대원이 </a:t>
                      </a:r>
                      <a:endParaRPr lang="en-US" altLang="ko-KR" sz="1000" b="0" kern="1200" dirty="0">
                        <a:ln>
                          <a:solidFill>
                            <a:schemeClr val="bg1">
                              <a:lumMod val="75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+mn-cs"/>
                      </a:endParaRPr>
                    </a:p>
                    <a:p>
                      <a:pPr marL="0" marR="0" indent="0" algn="ctr" defTabSz="6858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"/>
                        </a:spcAft>
                      </a:pPr>
                      <a:r>
                        <a:rPr lang="ko-KR" altLang="en-US" sz="1000" b="0" kern="1200" dirty="0" err="1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중복당첨된</a:t>
                      </a:r>
                      <a:r>
                        <a:rPr lang="ko-KR" altLang="en-US" sz="1000" b="0" kern="120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+mn-cs"/>
                        </a:rPr>
                        <a:t> 경우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Aft>
                          <a:spcPts val="100"/>
                        </a:spcAft>
                      </a:pPr>
                      <a:r>
                        <a:rPr lang="ko-KR" altLang="en-US" sz="1000" b="0" dirty="0">
                          <a:ln>
                            <a:solidFill>
                              <a:schemeClr val="bg1">
                                <a:lumMod val="75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모두 부적격 처리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8054587"/>
                  </a:ext>
                </a:extLst>
              </a:tr>
            </a:tbl>
          </a:graphicData>
        </a:graphic>
      </p:graphicFrame>
      <p:sp>
        <p:nvSpPr>
          <p:cNvPr id="4" name="직사각형 3">
            <a:extLst>
              <a:ext uri="{FF2B5EF4-FFF2-40B4-BE49-F238E27FC236}">
                <a16:creationId xmlns:a16="http://schemas.microsoft.com/office/drawing/2014/main" id="{463064D5-06E6-4297-A0A0-24E21914D0A1}"/>
              </a:ext>
            </a:extLst>
          </p:cNvPr>
          <p:cNvSpPr/>
          <p:nvPr/>
        </p:nvSpPr>
        <p:spPr>
          <a:xfrm>
            <a:off x="296862" y="7508737"/>
            <a:ext cx="6264275" cy="707886"/>
          </a:xfrm>
          <a:prstGeom prst="rect">
            <a:avLst/>
          </a:prstGeom>
        </p:spPr>
        <p:txBody>
          <a:bodyPr wrap="square" lIns="36000" tIns="36000" rIns="36000" bIns="36000">
            <a:spAutoFit/>
          </a:bodyPr>
          <a:lstStyle/>
          <a:p>
            <a:pPr marL="171450" marR="38100" indent="-171450" algn="just" fontAlgn="base" latinLnBrk="1">
              <a:spcBef>
                <a:spcPts val="0"/>
              </a:spcBef>
              <a:spcAft>
                <a:spcPts val="0"/>
              </a:spcAft>
              <a:buFont typeface="KoPub돋움체 Medium" panose="00000600000000000000" pitchFamily="2" charset="-127"/>
              <a:buChar char="※"/>
              <a:tabLst>
                <a:tab pos="5219700" algn="l"/>
              </a:tabLst>
            </a:pP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특별공급은 무주택세대구성원에게 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1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세대 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1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주택 기준으로 공급하므로 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1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세대 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2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인 이상이 청약하여 한 명이라도 당첨될 경우 중복청약으로 모두 부적격 처리됩니다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.</a:t>
            </a:r>
          </a:p>
          <a:p>
            <a:pPr marL="171450" marR="38100" indent="-171450" algn="just" fontAlgn="base" latinLnBrk="1">
              <a:spcBef>
                <a:spcPts val="0"/>
              </a:spcBef>
              <a:spcAft>
                <a:spcPts val="0"/>
              </a:spcAft>
              <a:buFont typeface="KoPub돋움체 Medium" panose="00000600000000000000" pitchFamily="2" charset="-127"/>
              <a:buChar char="※"/>
              <a:tabLst>
                <a:tab pos="5219700" algn="l"/>
              </a:tabLst>
            </a:pP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단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,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2024.03.25. 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시행된 「주택공급에 관한 규칙」 제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55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조의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2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에 따라 부부는 당첨자발표일이 같은 주택에 대해 </a:t>
            </a:r>
            <a:r>
              <a:rPr lang="ko-KR" altLang="en-US" sz="1000" kern="0" spc="-7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중복청약할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수 있으며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, </a:t>
            </a:r>
            <a:r>
              <a:rPr lang="ko-KR" altLang="en-US" sz="1000" kern="0" spc="-70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중복당첨</a:t>
            </a:r>
            <a:r>
              <a:rPr lang="ko-KR" altLang="en-US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 시 다음과 같이 처리합니다</a:t>
            </a:r>
            <a:r>
              <a:rPr lang="en-US" altLang="ko-KR" sz="1000" kern="0" spc="-7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00000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  <a:cs typeface="Arial" panose="020B0604020202020204" pitchFamily="34" charset="0"/>
              </a:rPr>
              <a:t>.</a:t>
            </a:r>
            <a:endParaRPr lang="ko-KR" altLang="en-US" sz="1000" kern="0" spc="-7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000000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44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E739FD76-D173-4C6F-8AE7-18DB1071D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기관추천 특별공급 </a:t>
            </a:r>
            <a:r>
              <a:rPr lang="ko-KR" altLang="en-US" dirty="0">
                <a:latin typeface="+mj-ea"/>
              </a:rPr>
              <a:t>안내문 </a:t>
            </a:r>
            <a:r>
              <a:rPr lang="en-US" altLang="ko-KR" dirty="0">
                <a:latin typeface="+mj-ea"/>
              </a:rPr>
              <a:t>[3/4]</a:t>
            </a:r>
            <a:endParaRPr lang="ko-KR" altLang="en-US" dirty="0">
              <a:latin typeface="+mj-ea"/>
            </a:endParaRPr>
          </a:p>
        </p:txBody>
      </p:sp>
      <p:graphicFrame>
        <p:nvGraphicFramePr>
          <p:cNvPr id="16" name="표 15">
            <a:extLst>
              <a:ext uri="{FF2B5EF4-FFF2-40B4-BE49-F238E27FC236}">
                <a16:creationId xmlns:a16="http://schemas.microsoft.com/office/drawing/2014/main" id="{EC961479-8197-4E4E-A6F4-E64F56D81B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225762"/>
              </p:ext>
            </p:extLst>
          </p:nvPr>
        </p:nvGraphicFramePr>
        <p:xfrm>
          <a:off x="296512" y="1236624"/>
          <a:ext cx="6264626" cy="3944976"/>
        </p:xfrm>
        <a:graphic>
          <a:graphicData uri="http://schemas.openxmlformats.org/drawingml/2006/table">
            <a:tbl>
              <a:tblPr/>
              <a:tblGrid>
                <a:gridCol w="6264626">
                  <a:extLst>
                    <a:ext uri="{9D8B030D-6E8A-4147-A177-3AD203B41FA5}">
                      <a16:colId xmlns:a16="http://schemas.microsoft.com/office/drawing/2014/main" val="2094730323"/>
                    </a:ext>
                  </a:extLst>
                </a:gridCol>
              </a:tblGrid>
              <a:tr h="3944976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80963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『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주택공급에 관한 규칙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』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에 의거 해당기관에서 특별공급 대상자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(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당첨예정자 및 예비대상자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)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로 선정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·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통보된 분</a:t>
                      </a:r>
                      <a:endParaRPr lang="en-US" altLang="ko-KR" sz="900" b="1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rgbClr val="00453B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  <a:p>
                      <a:pPr marL="180975" indent="-92075">
                        <a:lnSpc>
                          <a:spcPts val="1200"/>
                        </a:lnSpc>
                        <a:spcAft>
                          <a:spcPts val="200"/>
                        </a:spcAft>
                        <a:buFontTx/>
                        <a:buChar char="-"/>
                      </a:pP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당첨예정자 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: 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해당 기관에서 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‘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당첨자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’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로 선정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·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통보한 분으로써 다른 결격사유가 없을 경우 청약 후 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‘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당첨자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(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입주자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)’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가 되는 분</a:t>
                      </a:r>
                      <a:endParaRPr lang="en-US" altLang="ko-KR" sz="900" b="1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  <a:p>
                      <a:pPr marL="180975" indent="-92075">
                        <a:lnSpc>
                          <a:spcPts val="1200"/>
                        </a:lnSpc>
                        <a:spcAft>
                          <a:spcPts val="200"/>
                        </a:spcAft>
                        <a:buFontTx/>
                        <a:buChar char="-"/>
                      </a:pP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예비대상자 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: 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해당 기관에서 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‘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예비자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’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로 선정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·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통보한 분으로써 청약하여 특별공급 미달 시 추가로 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‘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당첨자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(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입주자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)’ 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또는</a:t>
                      </a: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특별공급 </a:t>
                      </a:r>
                      <a:b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</a:br>
                      <a:r>
                        <a:rPr lang="en-US" altLang="ko-KR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                 </a:t>
                      </a:r>
                      <a:r>
                        <a:rPr lang="ko-KR" altLang="en-US" sz="900" b="1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예비입주자로 선정될 수 있는 분</a:t>
                      </a:r>
                      <a:endParaRPr lang="en-US" altLang="ko-KR" sz="900" b="1" dirty="0">
                        <a:ln>
                          <a:solidFill>
                            <a:schemeClr val="accent1">
                              <a:shade val="50000"/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</a:endParaRPr>
                    </a:p>
                    <a:p>
                      <a:pPr marL="200025" indent="-111125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KoPub돋움체 Medium" panose="00000600000000000000" pitchFamily="2" charset="-127"/>
                        <a:buChar char="※"/>
                      </a:pP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예비대상자는 특별공급 입주자를 선정하고 남은 주택이 있는 경우 다른 특별공급 신청자 중 선정되지 않은 자를 포함하여 무작위 </a:t>
                      </a:r>
                      <a:b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</a:b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추첨으로 입주자 및 예비입주자를 선정하므로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, 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입주자 및 예비입주자로 선정되지 않을 수 있습니다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.</a:t>
                      </a:r>
                    </a:p>
                    <a:p>
                      <a:pPr marL="180975" marR="127000" indent="-95250" algn="just" fontAlgn="base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「주택공급에 관한 규칙」 제</a:t>
                      </a:r>
                      <a:r>
                        <a:rPr lang="en-US" altLang="ko-KR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36</a:t>
                      </a:r>
                      <a:r>
                        <a:rPr lang="ko-KR" altLang="en-US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조에 의거하여 관계기관의 장이 정하는 우선순위에 따라 공급합니다</a:t>
                      </a:r>
                      <a:r>
                        <a:rPr lang="en-US" altLang="ko-KR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180975" marR="127000" indent="-95250" algn="just" fontAlgn="base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기관추천 특별공급의 경우 자격요건을 갖춘 자는 먼저 해당기관에 신청하여야 하며</a:t>
                      </a:r>
                      <a:r>
                        <a:rPr lang="en-US" altLang="ko-KR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해당기관에서 선정하여 당사에 통보한 자만 청약 신청 가능하며</a:t>
                      </a:r>
                      <a:r>
                        <a:rPr lang="en-US" altLang="ko-KR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해당기관에서 특별공급대상자로 선정되었다 하더라도 반드시 해당 신청일에 인터넷 청약 신청의 방법으로 신청하여야 합니다</a:t>
                      </a:r>
                      <a:r>
                        <a:rPr lang="en-US" altLang="ko-KR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 [</a:t>
                      </a:r>
                      <a:r>
                        <a:rPr lang="ko-KR" altLang="en-US" sz="900" b="1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미신청시</a:t>
                      </a:r>
                      <a:r>
                        <a:rPr lang="ko-KR" altLang="en-US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900" b="1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당첨자선정</a:t>
                      </a:r>
                      <a:r>
                        <a:rPr lang="en-US" altLang="ko-KR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동</a:t>
                      </a:r>
                      <a:r>
                        <a:rPr lang="en-US" altLang="ko-KR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900" b="1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호배정</a:t>
                      </a:r>
                      <a:r>
                        <a:rPr lang="en-US" altLang="ko-KR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에서 제외되며 </a:t>
                      </a:r>
                      <a:r>
                        <a:rPr lang="ko-KR" altLang="en-US" sz="900" b="1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계약불가</a:t>
                      </a:r>
                      <a:r>
                        <a:rPr lang="en-US" altLang="ko-KR" sz="900" b="1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rgbClr val="00453B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] </a:t>
                      </a:r>
                    </a:p>
                    <a:p>
                      <a:pPr marL="180975" marR="127000" indent="-95250" algn="just" fontAlgn="base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기관추천 특별공급의 경우 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『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주택공급에 관한 규칙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』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제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36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조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및 제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4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조제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3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항에 의거하여 수도권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(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인천시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, 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서울시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, 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경기도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) 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거주자에게만 공급 가능하며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, 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이를 위반하여 입주자로 선정되었음이 확인된 경우에는 당첨이후라도 </a:t>
                      </a:r>
                      <a:r>
                        <a:rPr lang="ko-KR" altLang="en-US" sz="900" b="0" dirty="0" err="1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부적격처리하고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 부적격 당첨자로 관리됩니다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. (10</a:t>
                      </a:r>
                      <a:r>
                        <a:rPr lang="ko-KR" altLang="en-US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년 이상 장기복무군인 제외</a:t>
                      </a:r>
                      <a:r>
                        <a:rPr lang="en-US" altLang="ko-KR" sz="900" b="0" dirty="0">
                          <a:ln>
                            <a:solidFill>
                              <a:schemeClr val="accent1">
                                <a:shade val="50000"/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</a:rPr>
                        <a:t>)</a:t>
                      </a:r>
                    </a:p>
                    <a:p>
                      <a:pPr marL="180975" marR="127000" indent="-95250" algn="just" fontAlgn="base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기관추천 특별공급 당첨자 선정은 해당 추천기관에서 자체 기준에 의거 대상자를 확정하여 사업주체에 통보되므로 사업주체 및 </a:t>
                      </a:r>
                      <a:b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</a:br>
                      <a:r>
                        <a:rPr lang="ko-KR" altLang="en-US" sz="900" b="0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주택청약업무수행기관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한국부동산원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은 선정에 관여하지 않습니다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180975" marR="127000" indent="-95250" algn="just" fontAlgn="base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주택의 동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900" b="0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호배정은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900" b="0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동별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․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층별 구분 없이 한국부동산원 전산 프로그램에 의해 일반공급 당첨자와 함께 </a:t>
                      </a:r>
                      <a:r>
                        <a:rPr lang="ko-KR" altLang="en-US" sz="900" b="0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주택형별로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무작위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추첨으로 결정되며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당첨 동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호수의 변경이 불가능하고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사업주체는 동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호수 배정에 관여하지 않습니다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  <a:endParaRPr lang="ko-KR" altLang="en-US" sz="900" b="0" kern="0" spc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  <a:p>
                      <a:pPr marL="180975" marR="127000" indent="-95250" algn="just" fontAlgn="base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특별공급 신청일에 청약신청을 한 특별공급 당첨자는 계약을 체결하지 않은 경우 당첨자로 명단관리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통장을 사용한 경우 재사용 </a:t>
                      </a:r>
                      <a:b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</a:b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불가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당첨제한 적용 등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됨을 유의하시기 바랍니다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180975" marR="127000" indent="-95250" algn="just" fontAlgn="base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당첨자 발표 및 동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호수 배정은 당첨자 </a:t>
                      </a:r>
                      <a:r>
                        <a:rPr lang="ko-KR" altLang="en-US" sz="900" b="0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발표일에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한국부동산원 홈페이지에서 개별 조회 가능합니다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 (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개별통지 불가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본인 확인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180975" marR="127000" indent="-95250" algn="just" fontAlgn="base">
                        <a:lnSpc>
                          <a:spcPts val="1200"/>
                        </a:lnSpc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입주자모집공고일 현재 청약신청자 및 그 세대에 속한 자 중 ① 입주자모집공고일 현재 만 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65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세 이상인 자 ②「</a:t>
                      </a:r>
                      <a:r>
                        <a:rPr lang="ko-KR" altLang="en-US" sz="900" b="0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장애인복지법」제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32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조에 따라 장애인등록증이 발급된 자 ③ 입주자모집공고일 현재 미성년자인 세 명 이상의 자녀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태아 인정하지 아니함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를 둔 자가 있는 경우 최하층 </a:t>
                      </a:r>
                      <a:r>
                        <a:rPr lang="ko-KR" altLang="en-US" sz="900" b="0" kern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우선배정을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신청할 수 있으나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경쟁이 있을 경우 배정받지 못할 수도 있습니다</a:t>
                      </a:r>
                      <a:r>
                        <a:rPr lang="en-US" altLang="ko-KR" sz="900" b="0" kern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  <a:endParaRPr lang="ko-KR" altLang="en-US" sz="900" b="0" kern="0" spc="0" dirty="0">
                        <a:ln>
                          <a:solidFill>
                            <a:schemeClr val="accent1">
                              <a:alpha val="0"/>
                            </a:schemeClr>
                          </a:solidFill>
                        </a:ln>
                        <a:effectLst/>
                        <a:latin typeface="KoPub돋움체 Medium" panose="02020603020101020101" pitchFamily="18" charset="-127"/>
                        <a:ea typeface="KoPub돋움체 Medium" panose="02020603020101020101" pitchFamily="18" charset="-127"/>
                        <a:cs typeface="Arial" panose="020B0604020202020204" pitchFamily="34" charset="0"/>
                      </a:endParaRPr>
                    </a:p>
                  </a:txBody>
                  <a:tcPr marL="11273" marR="11273" marT="11273" marB="11273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368815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BC94272B-EA4D-480E-9D68-3CE49F01035A}"/>
              </a:ext>
            </a:extLst>
          </p:cNvPr>
          <p:cNvSpPr txBox="1"/>
          <p:nvPr/>
        </p:nvSpPr>
        <p:spPr>
          <a:xfrm>
            <a:off x="304800" y="957263"/>
            <a:ext cx="1321196" cy="276999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>
            <a:defPPr>
              <a:defRPr lang="en-US"/>
            </a:defPPr>
            <a:lvl1pPr defTabSz="914400" latinLnBrk="1">
              <a:defRPr sz="120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  <a:cs typeface="Arial" panose="020B0604020202020204" pitchFamily="34" charset="0"/>
              </a:defRPr>
            </a:lvl1pPr>
          </a:lstStyle>
          <a:p>
            <a:r>
              <a:rPr lang="en-US" altLang="ko-KR" dirty="0"/>
              <a:t>5. </a:t>
            </a:r>
            <a:r>
              <a:rPr lang="ko-KR" altLang="en-US" dirty="0"/>
              <a:t>당첨자 선정방법</a:t>
            </a:r>
          </a:p>
        </p:txBody>
      </p:sp>
      <p:graphicFrame>
        <p:nvGraphicFramePr>
          <p:cNvPr id="8" name="표 7">
            <a:extLst>
              <a:ext uri="{FF2B5EF4-FFF2-40B4-BE49-F238E27FC236}">
                <a16:creationId xmlns:a16="http://schemas.microsoft.com/office/drawing/2014/main" id="{B27C0F57-EC65-4739-93D3-AB7C2DB55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666803"/>
              </p:ext>
            </p:extLst>
          </p:nvPr>
        </p:nvGraphicFramePr>
        <p:xfrm>
          <a:off x="296864" y="5596097"/>
          <a:ext cx="6264274" cy="3944976"/>
        </p:xfrm>
        <a:graphic>
          <a:graphicData uri="http://schemas.openxmlformats.org/drawingml/2006/table">
            <a:tbl>
              <a:tblPr/>
              <a:tblGrid>
                <a:gridCol w="6264274">
                  <a:extLst>
                    <a:ext uri="{9D8B030D-6E8A-4147-A177-3AD203B41FA5}">
                      <a16:colId xmlns:a16="http://schemas.microsoft.com/office/drawing/2014/main" val="2094730323"/>
                    </a:ext>
                  </a:extLst>
                </a:gridCol>
              </a:tblGrid>
              <a:tr h="3944976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5725" marR="127000" indent="-85725" algn="l" fontAlgn="base" latinLnBrk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기관추천 특별공급 당첨 예정자는 당첨이 확정되어 있는 상태에서 신청하는 것이므로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다른 특별공급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다자녀가구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신혼부부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노부모부양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생애최초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및 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일반공급에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중복신청이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불가합니다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 단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예비대상자는 다른 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일반공급에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중복신청이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가능하나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특별공급 청약 미달로 추가 추첨하여 당첨자로 되었을 경우 일반공급 신청은 무효처리 됩니다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5725" marR="127000" indent="-85725" algn="l" fontAlgn="base" latinLnBrk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신청자격 확인결과 부적격자로 판명되는 경우 해당 기관의 특별공급 대상자 선정 및 추천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동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호배정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여부와 관련 없이 계약 체결 불가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당첨일로부터 최대 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1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년간 다른 분양주택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분양전환공공임대주택 포함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의 입주자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민간 사전청약을 포함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로 선정될 수 없습니다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5725" marR="127000" indent="-85725" algn="l" fontAlgn="base" latinLnBrk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신청 접수 시 신청자격을 확인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검증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하지 않고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당첨자가 청약 신청 시 기재한 사항만으로 당첨자를 선정하므로 당첨자에 한해 신청자격 확인 서류를 통해 신청자격을 검증하며 확인 결과 부적격자임이 판명될 경우에는 당첨 및 계약취소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통장 효력 상실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당첨자 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명단관리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등의 불이익이 발생되며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이는 신청자 본인의 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책임이오니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본인의 신청자격을 정확히 확인하여 신청해주시기 바랍니다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8900" marR="127000" indent="-88900" algn="l" fontAlgn="base" latinLnBrk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사업주체에 통보된 대상자는 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통지시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기재된 주택형으로 한국부동산원에 신청내역을 등록함에 따라 청약자 임의로 주택형 변경 등 추천내역과 상이하게 청약접수가 불가합니다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5725" marR="127000" indent="-85725" algn="l" fontAlgn="base" latinLnBrk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주택소유여부 판단 시 국토교통부 전산 검색 결과에 따른 세대구성원의 주택소유여부에 따라 부적격 통보를 받을 수 있습니다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8900" marR="127000" indent="-88900" algn="l" defTabSz="685800" rtl="0" eaLnBrk="1" fontAlgn="base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청약 시 신청자의 착오로 인한 잘못된 신청에 대해서는 수정 접수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주택형 변경 등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가 불가하며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이에 대한 책임은 청약 신청자에게 있으므로 유의하시기 바라며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신청 접수된 서류는 반환하지 않고 취소나 정정을 할 수 없습니다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8900" marR="127000" indent="-88900" algn="l" fontAlgn="base" latinLnBrk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기관추천 특별공급 물량에 따라 일반공급 물량이 확정되므로 각 기관에서 통보한 사항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주택형 등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의 변경은 절대  불가합니다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8900" marR="127000" indent="-88900" algn="l" fontAlgn="base" latinLnBrk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청약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전매 및 재당첨제한 등에 관한 사항은 향후 </a:t>
                      </a:r>
                      <a:r>
                        <a:rPr lang="ko-KR" altLang="en-US" sz="900" b="0" kern="0" spc="0" baseline="0" dirty="0" err="1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주택법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 및 관계법령 개정내용에 따라 변경될 수 있습니다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8900" marR="127000" indent="-88900" algn="l" fontAlgn="base" latinLnBrk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해당 안내문은 고객의 이해를 돕기 위한 것으로 추후 입주자모집공고를 참고하시기 바라며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관계법령과 상이할 경우 관계법령이 우선합니다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8900" marR="127000" lvl="0" indent="-88900" algn="l" defTabSz="685800" rtl="0" eaLnBrk="1" fontAlgn="base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공급금액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공급대상 주택관련 등 세부사항 및 유의사항은 분양승인 전 기관추천 특별공급 안내를 위한 예정 사항으로 향후 분양승인에 따라 다소 변동될 수 있으니 분양승인 이후 입주자모집공고를 필히 확인하여 불이익이 발생치 않도록 유념하여 주시기 바랍니다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88900" marR="127000" lvl="0" indent="-88900" algn="l" defTabSz="685800" rtl="0" eaLnBrk="1" fontAlgn="base" latinLnBrk="1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신청자가 상기 내용 및 입주자모집공고를 미숙지하고 신청하여 받는 불이익은 당사에서 책임지지 않으므로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해당 기관에서는 위 사항을 적극적으로 홍보하여 주시기 바라며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,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해당기관에서 특별공급 대상자로 선정되었다 하더라도 반드시 특별공급 신청일에 신청하여야 당첨자로 확정됨을 안내하여 주시기 바랍니다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.[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미신청시 당첨자 선정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(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동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·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호 배정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) </a:t>
                      </a:r>
                      <a:r>
                        <a:rPr lang="ko-KR" altLang="en-US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및 계약불가</a:t>
                      </a:r>
                      <a:r>
                        <a:rPr lang="en-US" altLang="ko-KR" sz="900" b="0" kern="0" spc="0" baseline="0" dirty="0">
                          <a:ln>
                            <a:solidFill>
                              <a:schemeClr val="accent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effectLst/>
                          <a:latin typeface="KoPub돋움체 Medium" panose="02020603020101020101" pitchFamily="18" charset="-127"/>
                          <a:ea typeface="KoPub돋움체 Medium" panose="02020603020101020101" pitchFamily="18" charset="-127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 marL="108000" marR="11273" marT="11273" marB="11273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36881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EE8F833-6708-4BBE-AE9E-239F0034A170}"/>
              </a:ext>
            </a:extLst>
          </p:cNvPr>
          <p:cNvSpPr txBox="1"/>
          <p:nvPr/>
        </p:nvSpPr>
        <p:spPr>
          <a:xfrm>
            <a:off x="314324" y="5319098"/>
            <a:ext cx="1159416" cy="276999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>
            <a:defPPr>
              <a:defRPr lang="en-US"/>
            </a:defPPr>
            <a:lvl1pPr defTabSz="914400" latinLnBrk="1">
              <a:defRPr sz="120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  <a:cs typeface="Arial" panose="020B0604020202020204" pitchFamily="34" charset="0"/>
              </a:defRPr>
            </a:lvl1pPr>
          </a:lstStyle>
          <a:p>
            <a:r>
              <a:rPr lang="en-US" altLang="ko-KR" dirty="0"/>
              <a:t>6. </a:t>
            </a:r>
            <a:r>
              <a:rPr lang="ko-KR" altLang="en-US" dirty="0"/>
              <a:t>기타 유의사항</a:t>
            </a:r>
          </a:p>
        </p:txBody>
      </p:sp>
    </p:spTree>
    <p:extLst>
      <p:ext uri="{BB962C8B-B14F-4D97-AF65-F5344CB8AC3E}">
        <p14:creationId xmlns:p14="http://schemas.microsoft.com/office/powerpoint/2010/main" val="560454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2165D0A4-E56F-49BF-8830-D41554EB3A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39"/>
          <a:stretch/>
        </p:blipFill>
        <p:spPr>
          <a:xfrm>
            <a:off x="333375" y="838200"/>
            <a:ext cx="6227764" cy="5418313"/>
          </a:xfrm>
          <a:prstGeom prst="rect">
            <a:avLst/>
          </a:prstGeom>
        </p:spPr>
      </p:pic>
      <p:sp>
        <p:nvSpPr>
          <p:cNvPr id="8" name="제목 2">
            <a:extLst>
              <a:ext uri="{FF2B5EF4-FFF2-40B4-BE49-F238E27FC236}">
                <a16:creationId xmlns:a16="http://schemas.microsoft.com/office/drawing/2014/main" id="{12EBD00B-1B14-4FA8-80D1-4B8C2A98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394" y="425777"/>
            <a:ext cx="3783012" cy="276999"/>
          </a:xfrm>
        </p:spPr>
        <p:txBody>
          <a:bodyPr/>
          <a:lstStyle/>
          <a:p>
            <a:r>
              <a:rPr lang="ko-KR" altLang="en-US" dirty="0"/>
              <a:t>기관추천 특별공급 </a:t>
            </a:r>
            <a:r>
              <a:rPr lang="ko-KR" altLang="en-US" dirty="0">
                <a:latin typeface="+mj-ea"/>
              </a:rPr>
              <a:t>안내문 </a:t>
            </a:r>
            <a:r>
              <a:rPr lang="en-US" altLang="ko-KR" dirty="0">
                <a:latin typeface="+mj-ea"/>
              </a:rPr>
              <a:t>[4/4]</a:t>
            </a:r>
            <a:endParaRPr lang="ko-KR" altLang="en-US" dirty="0">
              <a:latin typeface="+mj-e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E2EA7E-D75A-4AD8-A2D1-058856BC6258}"/>
              </a:ext>
            </a:extLst>
          </p:cNvPr>
          <p:cNvSpPr txBox="1"/>
          <p:nvPr/>
        </p:nvSpPr>
        <p:spPr>
          <a:xfrm>
            <a:off x="314324" y="957263"/>
            <a:ext cx="1140180" cy="276999"/>
          </a:xfrm>
          <a:prstGeom prst="rect">
            <a:avLst/>
          </a:prstGeom>
          <a:noFill/>
        </p:spPr>
        <p:txBody>
          <a:bodyPr wrap="none" lIns="36000" rtlCol="0">
            <a:spAutoFit/>
          </a:bodyPr>
          <a:lstStyle/>
          <a:p>
            <a:r>
              <a:rPr lang="ko-KR" altLang="en-US" sz="12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■ 사업지 위치도</a:t>
            </a:r>
            <a:endParaRPr lang="en-US" altLang="ko-KR" sz="12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8F3493A3-4B9D-465C-A3CF-7082A9FB0260}"/>
              </a:ext>
            </a:extLst>
          </p:cNvPr>
          <p:cNvSpPr/>
          <p:nvPr/>
        </p:nvSpPr>
        <p:spPr>
          <a:xfrm>
            <a:off x="3228965" y="7455726"/>
            <a:ext cx="3309938" cy="178180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defTabSz="685800" fontAlgn="base">
              <a:spcAft>
                <a:spcPts val="300"/>
              </a:spcAft>
            </a:pPr>
            <a:r>
              <a:rPr lang="ko-KR" altLang="en-US" sz="1400" b="1" kern="0" spc="-5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■ 대표번호 </a:t>
            </a:r>
            <a:r>
              <a:rPr lang="en-US" altLang="ko-KR" sz="1400" b="1" kern="0" spc="-5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srgbClr val="00453B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: 032-567-0187</a:t>
            </a:r>
          </a:p>
          <a:p>
            <a:pPr defTabSz="685800" fontAlgn="base">
              <a:spcAft>
                <a:spcPts val="300"/>
              </a:spcAft>
            </a:pPr>
            <a:r>
              <a:rPr lang="ko-KR" altLang="en-US" sz="14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■ </a:t>
            </a:r>
            <a:r>
              <a:rPr lang="ko-KR" altLang="en-US" sz="1300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견본주택 주소 </a:t>
            </a:r>
            <a:r>
              <a:rPr lang="ko-KR" altLang="en-US" sz="13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인천광역시 서구 </a:t>
            </a:r>
            <a:r>
              <a:rPr lang="ko-KR" altLang="en-US" sz="1300" b="1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완정로</a:t>
            </a:r>
            <a:r>
              <a:rPr lang="ko-KR" altLang="en-US" sz="13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13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113</a:t>
            </a:r>
            <a:r>
              <a:rPr lang="ko-KR" altLang="en-US" sz="1300" b="1" spc="-1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번길</a:t>
            </a:r>
            <a:r>
              <a:rPr lang="ko-KR" altLang="en-US" sz="13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</a:t>
            </a:r>
            <a:r>
              <a:rPr lang="en-US" altLang="ko-KR" sz="1300" b="1" spc="-1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1 </a:t>
            </a:r>
            <a:br>
              <a:rPr lang="en-US" altLang="ko-KR" sz="1400" b="1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0453B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</a:br>
            <a:r>
              <a:rPr lang="en-US" altLang="ko-KR" sz="13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0182A3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    </a:t>
            </a:r>
            <a:r>
              <a:rPr lang="en-US" altLang="ko-KR" sz="13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(07</a:t>
            </a:r>
            <a:r>
              <a:rPr lang="ko-KR" altLang="en-US" sz="13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월 오픈예정</a:t>
            </a:r>
            <a:r>
              <a:rPr lang="en-US" altLang="ko-KR" sz="13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rgbClr val="C00000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)</a:t>
            </a:r>
            <a:endParaRPr lang="en-US" altLang="ko-KR" sz="1300" b="1" kern="0" spc="-5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srgbClr val="0182A3"/>
              </a:solidFill>
              <a:latin typeface="KoPub돋움체 Medium" panose="02020603020101020101" pitchFamily="18" charset="-127"/>
              <a:ea typeface="KoPub돋움체 Medium" panose="02020603020101020101" pitchFamily="18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D014167-D040-476B-BBAE-77FF62A53650}"/>
              </a:ext>
            </a:extLst>
          </p:cNvPr>
          <p:cNvSpPr/>
          <p:nvPr/>
        </p:nvSpPr>
        <p:spPr>
          <a:xfrm>
            <a:off x="480786" y="6335020"/>
            <a:ext cx="6067652" cy="1042199"/>
          </a:xfrm>
          <a:prstGeom prst="rect">
            <a:avLst/>
          </a:prstGeom>
        </p:spPr>
        <p:txBody>
          <a:bodyPr wrap="square" lIns="0" tIns="36000" rIns="36000" bIns="36000">
            <a:spAutoFit/>
          </a:bodyPr>
          <a:lstStyle/>
          <a:p>
            <a:pPr marL="92075" indent="-92075">
              <a:buFont typeface="Arial" panose="020B0604020202020204" pitchFamily="34" charset="0"/>
              <a:buChar char="•"/>
            </a:pP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본 안내문의 위치도 등은 소비자의 이해를 돕기 위한 것으로 실제와 상이할 수 있습니다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지역도 및 현황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개발계획은 관계 기관의 홈페이지 등을 참조하여 작성된 것으로 사업계획 및 일정은 당사와는 무관하며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,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추후 변경될 수 있습니다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ko-KR" altLang="en-US" sz="900" spc="-7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인천검단지구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택지개발사업 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: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국토교통부 고시 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2024-783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 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/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인천도시철도 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1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호선 검단연장선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예정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: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인천광역시고시 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2021-425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ko-KR" altLang="en-US" sz="900" spc="-7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금곡동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</a:t>
            </a:r>
            <a:r>
              <a:rPr lang="ko-KR" altLang="en-US" sz="900" spc="-7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대곡동간도로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예정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: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인천광역시고시 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2022-413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 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/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국지도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98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호선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도계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마전 구간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)(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예정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: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인천광역시고시 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2022-108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ko-KR" altLang="en-US" sz="900" spc="-7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대곡동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-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불로지구 연결도로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예정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: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인천광역시 서구 고시 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2023-190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 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/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검단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~</a:t>
            </a:r>
            <a:r>
              <a:rPr lang="ko-KR" altLang="en-US" sz="900" spc="-7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경명로간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도로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예정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: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인천광역시고시 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2024-93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검단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~</a:t>
            </a:r>
            <a:r>
              <a:rPr lang="ko-KR" altLang="en-US" sz="900" spc="-7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드림로간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 도로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(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예정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) : 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인천광역시공고 제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2023-2353</a:t>
            </a: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호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ko-KR" altLang="en-US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학교 배정계획은 입주시기 및 학생 수에 따라 관할 교육청 등 해당 관청에서 결정하는 사항으로 자세한 사항은 관할 교육청으로 문의하시기 바랍니다</a:t>
            </a:r>
            <a:r>
              <a:rPr lang="en-US" altLang="ko-KR" sz="900" spc="-7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rPr>
              <a:t>.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DE5B196-0D40-4058-86EF-D61EE8282D35}"/>
              </a:ext>
            </a:extLst>
          </p:cNvPr>
          <p:cNvSpPr/>
          <p:nvPr/>
        </p:nvSpPr>
        <p:spPr>
          <a:xfrm>
            <a:off x="333375" y="9351575"/>
            <a:ext cx="6227764" cy="2769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85800" fontAlgn="base">
              <a:lnSpc>
                <a:spcPct val="120000"/>
              </a:lnSpc>
              <a:spcAft>
                <a:spcPts val="500"/>
              </a:spcAft>
            </a:pPr>
            <a:r>
              <a:rPr lang="ko-KR" altLang="en-US" sz="1200" kern="0" spc="-5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기타 자세한 사항은 </a:t>
            </a:r>
            <a:r>
              <a:rPr lang="en-US" altLang="ko-KR" sz="1200" kern="0" spc="-5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“</a:t>
            </a:r>
            <a:r>
              <a:rPr lang="ko-KR" altLang="en-US" sz="1200" kern="0" spc="-50" dirty="0" err="1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엘리프</a:t>
            </a:r>
            <a:r>
              <a:rPr lang="ko-KR" altLang="en-US" sz="1200" kern="0" spc="-5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 검단 </a:t>
            </a:r>
            <a:r>
              <a:rPr lang="ko-KR" altLang="en-US" sz="1200" kern="0" spc="-50" dirty="0" err="1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포레듀</a:t>
            </a:r>
            <a:r>
              <a:rPr lang="en-US" altLang="ko-KR" sz="1200" kern="0" spc="-5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” </a:t>
            </a:r>
            <a:r>
              <a:rPr lang="ko-KR" altLang="en-US" sz="1200" kern="0" spc="-5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대표번호로 문의하여 주시기 바랍니다</a:t>
            </a:r>
            <a:r>
              <a:rPr lang="en-US" altLang="ko-KR" sz="1200" kern="0" spc="-5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black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.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FA4A1FF0-C3CB-419B-B461-893AA6B8F5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9" y="7445092"/>
            <a:ext cx="2515000" cy="182797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32374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Calibri Light"/>
        <a:ea typeface="KoPub돋움체 Bold"/>
        <a:cs typeface=""/>
      </a:majorFont>
      <a:minorFont>
        <a:latin typeface="Calibri"/>
        <a:ea typeface="KoPub돋움체 Medium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2929</TotalTime>
  <Words>1971</Words>
  <Application>Microsoft Office PowerPoint</Application>
  <PresentationFormat>A4 용지(210x297mm)</PresentationFormat>
  <Paragraphs>126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KoPub돋움체 Bold</vt:lpstr>
      <vt:lpstr>KoPub돋움체 Medium</vt:lpstr>
      <vt:lpstr>Arial</vt:lpstr>
      <vt:lpstr>Calibri</vt:lpstr>
      <vt:lpstr>Calibri Light</vt:lpstr>
      <vt:lpstr>Wingdings</vt:lpstr>
      <vt:lpstr>Office 테마</vt:lpstr>
      <vt:lpstr>기관추천 특별공급 안내문 [1/4]</vt:lpstr>
      <vt:lpstr>기관추천 특별공급 안내문 [2/4]</vt:lpstr>
      <vt:lpstr>기관추천 특별공급 안내문 [3/4]</vt:lpstr>
      <vt:lpstr>기관추천 특별공급 안내문 [4/4]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중개업소 명함일지</dc:title>
  <dc:creator>EMET-5109</dc:creator>
  <cp:lastModifiedBy>석영 현</cp:lastModifiedBy>
  <cp:revision>77</cp:revision>
  <cp:lastPrinted>2024-10-24T06:37:51Z</cp:lastPrinted>
  <dcterms:created xsi:type="dcterms:W3CDTF">2024-10-09T02:23:28Z</dcterms:created>
  <dcterms:modified xsi:type="dcterms:W3CDTF">2025-07-01T08:50:59Z</dcterms:modified>
</cp:coreProperties>
</file>